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
  </p:notesMasterIdLst>
  <p:sldIdLst>
    <p:sldId id="356" r:id="rId2"/>
    <p:sldId id="348" r:id="rId3"/>
    <p:sldId id="350" r:id="rId4"/>
    <p:sldId id="351" r:id="rId5"/>
    <p:sldId id="352" r:id="rId6"/>
  </p:sldIdLst>
  <p:sldSz cx="9144000" cy="5143500" type="screen16x9"/>
  <p:notesSz cx="6858000" cy="9144000"/>
  <p:custDataLst>
    <p:tags r:id="rId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0B4D930-53DE-4F9F-B9BB-8C48FF4F8F42}">
          <p14:sldIdLst>
            <p14:sldId id="356"/>
            <p14:sldId id="348"/>
            <p14:sldId id="350"/>
            <p14:sldId id="351"/>
            <p14:sldId id="352"/>
          </p14:sldIdLst>
        </p14:section>
      </p14:sectionLst>
    </p:ext>
    <p:ext uri="{EFAFB233-063F-42B5-8137-9DF3F51BA10A}">
      <p15:sldGuideLst xmlns:p15="http://schemas.microsoft.com/office/powerpoint/2012/main">
        <p15:guide id="1" orient="horz" pos="4247">
          <p15:clr>
            <a:srgbClr val="A4A3A4"/>
          </p15:clr>
        </p15:guide>
        <p15:guide id="2" orient="horz" pos="3045">
          <p15:clr>
            <a:srgbClr val="A4A3A4"/>
          </p15:clr>
        </p15:guide>
        <p15:guide id="3" orient="horz" pos="1298">
          <p15:clr>
            <a:srgbClr val="A4A3A4"/>
          </p15:clr>
        </p15:guide>
        <p15:guide id="4" orient="horz" pos="1026">
          <p15:clr>
            <a:srgbClr val="A4A3A4"/>
          </p15:clr>
        </p15:guide>
        <p15:guide id="5" orient="horz" pos="3997">
          <p15:clr>
            <a:srgbClr val="A4A3A4"/>
          </p15:clr>
        </p15:guide>
        <p15:guide id="6" orient="horz" pos="3566">
          <p15:clr>
            <a:srgbClr val="A4A3A4"/>
          </p15:clr>
        </p15:guide>
        <p15:guide id="7" pos="158">
          <p15:clr>
            <a:srgbClr val="A4A3A4"/>
          </p15:clr>
        </p15:guide>
        <p15:guide id="8" pos="2880">
          <p15:clr>
            <a:srgbClr val="A4A3A4"/>
          </p15:clr>
        </p15:guide>
        <p15:guide id="9" pos="2653">
          <p15:clr>
            <a:srgbClr val="A4A3A4"/>
          </p15:clr>
        </p15:guide>
        <p15:guide id="10" pos="3107">
          <p15:clr>
            <a:srgbClr val="A4A3A4"/>
          </p15:clr>
        </p15:guide>
        <p15:guide id="11" pos="5602">
          <p15:clr>
            <a:srgbClr val="A4A3A4"/>
          </p15:clr>
        </p15:guide>
        <p15:guide id="12" orient="horz" pos="3185">
          <p15:clr>
            <a:srgbClr val="A4A3A4"/>
          </p15:clr>
        </p15:guide>
        <p15:guide id="13" orient="horz" pos="2284">
          <p15:clr>
            <a:srgbClr val="A4A3A4"/>
          </p15:clr>
        </p15:guide>
        <p15:guide id="14" orient="horz" pos="974">
          <p15:clr>
            <a:srgbClr val="A4A3A4"/>
          </p15:clr>
        </p15:guide>
        <p15:guide id="15" orient="horz" pos="770">
          <p15:clr>
            <a:srgbClr val="A4A3A4"/>
          </p15:clr>
        </p15:guide>
        <p15:guide id="16" orient="horz" pos="2998">
          <p15:clr>
            <a:srgbClr val="A4A3A4"/>
          </p15:clr>
        </p15:guide>
        <p15:guide id="17" orient="horz" pos="26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0000"/>
    <a:srgbClr val="00FF00"/>
    <a:srgbClr val="FF3300"/>
    <a:srgbClr val="0000CC"/>
    <a:srgbClr val="006600"/>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599" autoAdjust="0"/>
    <p:restoredTop sz="94660"/>
  </p:normalViewPr>
  <p:slideViewPr>
    <p:cSldViewPr snapToObjects="1">
      <p:cViewPr varScale="1">
        <p:scale>
          <a:sx n="84" d="100"/>
          <a:sy n="84" d="100"/>
        </p:scale>
        <p:origin x="330" y="78"/>
      </p:cViewPr>
      <p:guideLst>
        <p:guide orient="horz" pos="4247"/>
        <p:guide orient="horz" pos="3045"/>
        <p:guide orient="horz" pos="1298"/>
        <p:guide orient="horz" pos="1026"/>
        <p:guide orient="horz" pos="3997"/>
        <p:guide orient="horz" pos="3566"/>
        <p:guide pos="158"/>
        <p:guide pos="2880"/>
        <p:guide pos="2653"/>
        <p:guide pos="3107"/>
        <p:guide pos="5602"/>
        <p:guide orient="horz" pos="3185"/>
        <p:guide orient="horz" pos="2284"/>
        <p:guide orient="horz" pos="974"/>
        <p:guide orient="horz" pos="770"/>
        <p:guide orient="horz" pos="2998"/>
        <p:guide orient="horz" pos="267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74028230104828E-2"/>
          <c:y val="3.3818142708095709E-2"/>
          <c:w val="0.96625971769895203"/>
          <c:h val="0.76425878695583971"/>
        </c:manualLayout>
      </c:layout>
      <c:barChart>
        <c:barDir val="col"/>
        <c:grouping val="percentStacked"/>
        <c:varyColors val="0"/>
        <c:ser>
          <c:idx val="0"/>
          <c:order val="0"/>
          <c:tx>
            <c:strRef>
              <c:f>Sheet1!$B$1</c:f>
              <c:strCache>
                <c:ptCount val="1"/>
                <c:pt idx="0">
                  <c:v>Fresh water</c:v>
                </c:pt>
              </c:strCache>
            </c:strRef>
          </c:tx>
          <c:invertIfNegative val="0"/>
          <c:dLbls>
            <c:numFmt formatCode="0%" sourceLinked="0"/>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Week 23</c:v>
                </c:pt>
                <c:pt idx="1">
                  <c:v>Week 24</c:v>
                </c:pt>
                <c:pt idx="2">
                  <c:v>Week 25</c:v>
                </c:pt>
                <c:pt idx="3">
                  <c:v>Week 26</c:v>
                </c:pt>
              </c:strCache>
            </c:strRef>
          </c:cat>
          <c:val>
            <c:numRef>
              <c:f>Sheet1!$B$2:$B$5</c:f>
              <c:numCache>
                <c:formatCode>General</c:formatCode>
                <c:ptCount val="4"/>
                <c:pt idx="0">
                  <c:v>0.7</c:v>
                </c:pt>
                <c:pt idx="1">
                  <c:v>0.68</c:v>
                </c:pt>
                <c:pt idx="2">
                  <c:v>0.67</c:v>
                </c:pt>
                <c:pt idx="3">
                  <c:v>0.68</c:v>
                </c:pt>
              </c:numCache>
            </c:numRef>
          </c:val>
          <c:extLst>
            <c:ext xmlns:c16="http://schemas.microsoft.com/office/drawing/2014/chart" uri="{C3380CC4-5D6E-409C-BE32-E72D297353CC}">
              <c16:uniqueId val="{00000000-25C7-44CB-BD41-E8D7E837A9D2}"/>
            </c:ext>
          </c:extLst>
        </c:ser>
        <c:ser>
          <c:idx val="1"/>
          <c:order val="1"/>
          <c:tx>
            <c:strRef>
              <c:f>Sheet1!$C$1</c:f>
              <c:strCache>
                <c:ptCount val="1"/>
                <c:pt idx="0">
                  <c:v>Effluent </c:v>
                </c:pt>
              </c:strCache>
            </c:strRef>
          </c:tx>
          <c:spPr>
            <a:solidFill>
              <a:schemeClr val="tx2">
                <a:lumMod val="75000"/>
              </a:schemeClr>
            </a:solidFill>
            <a:ln>
              <a:solidFill>
                <a:schemeClr val="tx2">
                  <a:lumMod val="75000"/>
                </a:schemeClr>
              </a:solidFill>
            </a:ln>
          </c:spPr>
          <c:invertIfNegative val="0"/>
          <c:dLbls>
            <c:numFmt formatCode="0%" sourceLinked="0"/>
            <c:spPr>
              <a:noFill/>
              <a:ln>
                <a:noFill/>
              </a:ln>
              <a:effectLst/>
            </c:spPr>
            <c:txPr>
              <a:bodyPr/>
              <a:lstStyle/>
              <a:p>
                <a:pPr>
                  <a:defRPr sz="9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Week 23</c:v>
                </c:pt>
                <c:pt idx="1">
                  <c:v>Week 24</c:v>
                </c:pt>
                <c:pt idx="2">
                  <c:v>Week 25</c:v>
                </c:pt>
                <c:pt idx="3">
                  <c:v>Week 26</c:v>
                </c:pt>
              </c:strCache>
            </c:strRef>
          </c:cat>
          <c:val>
            <c:numRef>
              <c:f>Sheet1!$C$2:$C$5</c:f>
              <c:numCache>
                <c:formatCode>General</c:formatCode>
                <c:ptCount val="4"/>
                <c:pt idx="0">
                  <c:v>0.1</c:v>
                </c:pt>
                <c:pt idx="1">
                  <c:v>0.1</c:v>
                </c:pt>
                <c:pt idx="2">
                  <c:v>0.1</c:v>
                </c:pt>
                <c:pt idx="3">
                  <c:v>0.1</c:v>
                </c:pt>
              </c:numCache>
            </c:numRef>
          </c:val>
          <c:extLst>
            <c:ext xmlns:c16="http://schemas.microsoft.com/office/drawing/2014/chart" uri="{C3380CC4-5D6E-409C-BE32-E72D297353CC}">
              <c16:uniqueId val="{00000001-25C7-44CB-BD41-E8D7E837A9D2}"/>
            </c:ext>
          </c:extLst>
        </c:ser>
        <c:ser>
          <c:idx val="2"/>
          <c:order val="2"/>
          <c:tx>
            <c:strRef>
              <c:f>Sheet1!$D$1</c:f>
              <c:strCache>
                <c:ptCount val="1"/>
                <c:pt idx="0">
                  <c:v>Sewage</c:v>
                </c:pt>
              </c:strCache>
            </c:strRef>
          </c:tx>
          <c:spPr>
            <a:solidFill>
              <a:srgbClr val="9A0000"/>
            </a:solidFill>
            <a:ln>
              <a:solidFill>
                <a:schemeClr val="tx2"/>
              </a:solidFill>
            </a:ln>
          </c:spPr>
          <c:invertIfNegative val="0"/>
          <c:dLbls>
            <c:numFmt formatCode="0%" sourceLinked="0"/>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Week 23</c:v>
                </c:pt>
                <c:pt idx="1">
                  <c:v>Week 24</c:v>
                </c:pt>
                <c:pt idx="2">
                  <c:v>Week 25</c:v>
                </c:pt>
                <c:pt idx="3">
                  <c:v>Week 26</c:v>
                </c:pt>
              </c:strCache>
            </c:strRef>
          </c:cat>
          <c:val>
            <c:numRef>
              <c:f>Sheet1!$D$2:$D$5</c:f>
              <c:numCache>
                <c:formatCode>General</c:formatCode>
                <c:ptCount val="4"/>
                <c:pt idx="0">
                  <c:v>0.1</c:v>
                </c:pt>
                <c:pt idx="1">
                  <c:v>0.1</c:v>
                </c:pt>
                <c:pt idx="2">
                  <c:v>0.1</c:v>
                </c:pt>
                <c:pt idx="3">
                  <c:v>0.1</c:v>
                </c:pt>
              </c:numCache>
            </c:numRef>
          </c:val>
          <c:extLst>
            <c:ext xmlns:c16="http://schemas.microsoft.com/office/drawing/2014/chart" uri="{C3380CC4-5D6E-409C-BE32-E72D297353CC}">
              <c16:uniqueId val="{00000002-25C7-44CB-BD41-E8D7E837A9D2}"/>
            </c:ext>
          </c:extLst>
        </c:ser>
        <c:ser>
          <c:idx val="3"/>
          <c:order val="3"/>
          <c:tx>
            <c:strRef>
              <c:f>Sheet1!$E$1</c:f>
              <c:strCache>
                <c:ptCount val="1"/>
                <c:pt idx="0">
                  <c:v>Tangible losses</c:v>
                </c:pt>
              </c:strCache>
            </c:strRef>
          </c:tx>
          <c:spPr>
            <a:solidFill>
              <a:schemeClr val="accent6"/>
            </a:solidFill>
            <a:ln>
              <a:solidFill>
                <a:schemeClr val="accent6"/>
              </a:solidFill>
            </a:ln>
          </c:spPr>
          <c:invertIfNegative val="0"/>
          <c:dLbls>
            <c:numFmt formatCode="0%" sourceLinked="0"/>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Week 23</c:v>
                </c:pt>
                <c:pt idx="1">
                  <c:v>Week 24</c:v>
                </c:pt>
                <c:pt idx="2">
                  <c:v>Week 25</c:v>
                </c:pt>
                <c:pt idx="3">
                  <c:v>Week 26</c:v>
                </c:pt>
              </c:strCache>
            </c:strRef>
          </c:cat>
          <c:val>
            <c:numRef>
              <c:f>Sheet1!$E$2:$E$5</c:f>
              <c:numCache>
                <c:formatCode>General</c:formatCode>
                <c:ptCount val="4"/>
                <c:pt idx="0">
                  <c:v>2.0000000000000032E-2</c:v>
                </c:pt>
                <c:pt idx="1">
                  <c:v>1.9999999999999934E-2</c:v>
                </c:pt>
                <c:pt idx="2">
                  <c:v>2.9999999999999943E-2</c:v>
                </c:pt>
                <c:pt idx="3">
                  <c:v>1.9999999999999934E-2</c:v>
                </c:pt>
              </c:numCache>
            </c:numRef>
          </c:val>
          <c:extLst>
            <c:ext xmlns:c16="http://schemas.microsoft.com/office/drawing/2014/chart" uri="{C3380CC4-5D6E-409C-BE32-E72D297353CC}">
              <c16:uniqueId val="{00000003-25C7-44CB-BD41-E8D7E837A9D2}"/>
            </c:ext>
          </c:extLst>
        </c:ser>
        <c:ser>
          <c:idx val="4"/>
          <c:order val="4"/>
          <c:tx>
            <c:strRef>
              <c:f>Sheet1!$F$1</c:f>
              <c:strCache>
                <c:ptCount val="1"/>
                <c:pt idx="0">
                  <c:v>Other losses</c:v>
                </c:pt>
              </c:strCache>
            </c:strRef>
          </c:tx>
          <c:invertIfNegative val="0"/>
          <c:dLbls>
            <c:numFmt formatCode="0%" sourceLinked="0"/>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Week 23</c:v>
                </c:pt>
                <c:pt idx="1">
                  <c:v>Week 24</c:v>
                </c:pt>
                <c:pt idx="2">
                  <c:v>Week 25</c:v>
                </c:pt>
                <c:pt idx="3">
                  <c:v>Week 26</c:v>
                </c:pt>
              </c:strCache>
            </c:strRef>
          </c:cat>
          <c:val>
            <c:numRef>
              <c:f>Sheet1!$F$2:$F$5</c:f>
              <c:numCache>
                <c:formatCode>General</c:formatCode>
                <c:ptCount val="4"/>
                <c:pt idx="0">
                  <c:v>0.08</c:v>
                </c:pt>
                <c:pt idx="1">
                  <c:v>0.1</c:v>
                </c:pt>
                <c:pt idx="2">
                  <c:v>0.1</c:v>
                </c:pt>
                <c:pt idx="3">
                  <c:v>0.1</c:v>
                </c:pt>
              </c:numCache>
            </c:numRef>
          </c:val>
          <c:extLst>
            <c:ext xmlns:c16="http://schemas.microsoft.com/office/drawing/2014/chart" uri="{C3380CC4-5D6E-409C-BE32-E72D297353CC}">
              <c16:uniqueId val="{00000004-25C7-44CB-BD41-E8D7E837A9D2}"/>
            </c:ext>
          </c:extLst>
        </c:ser>
        <c:dLbls>
          <c:showLegendKey val="0"/>
          <c:showVal val="0"/>
          <c:showCatName val="0"/>
          <c:showSerName val="0"/>
          <c:showPercent val="0"/>
          <c:showBubbleSize val="0"/>
        </c:dLbls>
        <c:gapWidth val="50"/>
        <c:overlap val="100"/>
        <c:axId val="661295104"/>
        <c:axId val="661298176"/>
      </c:barChart>
      <c:catAx>
        <c:axId val="661295104"/>
        <c:scaling>
          <c:orientation val="minMax"/>
        </c:scaling>
        <c:delete val="0"/>
        <c:axPos val="b"/>
        <c:numFmt formatCode="General" sourceLinked="0"/>
        <c:majorTickMark val="out"/>
        <c:minorTickMark val="none"/>
        <c:tickLblPos val="nextTo"/>
        <c:txPr>
          <a:bodyPr/>
          <a:lstStyle/>
          <a:p>
            <a:pPr>
              <a:defRPr sz="1100" b="1"/>
            </a:pPr>
            <a:endParaRPr lang="en-US"/>
          </a:p>
        </c:txPr>
        <c:crossAx val="661298176"/>
        <c:crosses val="autoZero"/>
        <c:auto val="1"/>
        <c:lblAlgn val="ctr"/>
        <c:lblOffset val="100"/>
        <c:noMultiLvlLbl val="0"/>
      </c:catAx>
      <c:valAx>
        <c:axId val="661298176"/>
        <c:scaling>
          <c:orientation val="minMax"/>
        </c:scaling>
        <c:delete val="1"/>
        <c:axPos val="l"/>
        <c:numFmt formatCode="0%" sourceLinked="1"/>
        <c:majorTickMark val="out"/>
        <c:minorTickMark val="none"/>
        <c:tickLblPos val="none"/>
        <c:crossAx val="6612951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740212440163682E-2"/>
          <c:y val="0"/>
          <c:w val="0.96512571551940485"/>
          <c:h val="0.73422676324107461"/>
        </c:manualLayout>
      </c:layout>
      <c:lineChart>
        <c:grouping val="standard"/>
        <c:varyColors val="0"/>
        <c:ser>
          <c:idx val="0"/>
          <c:order val="0"/>
          <c:tx>
            <c:strRef>
              <c:f>Sheet1!$B$1</c:f>
              <c:strCache>
                <c:ptCount val="1"/>
                <c:pt idx="0">
                  <c:v>Fresh water</c:v>
                </c:pt>
              </c:strCache>
            </c:strRef>
          </c:tx>
          <c:marker>
            <c:symbol val="none"/>
          </c:marker>
          <c:dLbls>
            <c:numFmt formatCode="0%" sourceLinked="0"/>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Week 23</c:v>
                </c:pt>
                <c:pt idx="1">
                  <c:v>Week 24</c:v>
                </c:pt>
                <c:pt idx="2">
                  <c:v>Week 25</c:v>
                </c:pt>
                <c:pt idx="3">
                  <c:v>Week 26</c:v>
                </c:pt>
              </c:strCache>
            </c:strRef>
          </c:cat>
          <c:val>
            <c:numRef>
              <c:f>Sheet1!$B$2:$B$5</c:f>
              <c:numCache>
                <c:formatCode>General</c:formatCode>
                <c:ptCount val="4"/>
                <c:pt idx="0">
                  <c:v>0.7</c:v>
                </c:pt>
                <c:pt idx="1">
                  <c:v>0.68</c:v>
                </c:pt>
                <c:pt idx="2">
                  <c:v>0.67</c:v>
                </c:pt>
                <c:pt idx="3">
                  <c:v>0.68</c:v>
                </c:pt>
              </c:numCache>
            </c:numRef>
          </c:val>
          <c:smooth val="0"/>
          <c:extLst>
            <c:ext xmlns:c16="http://schemas.microsoft.com/office/drawing/2014/chart" uri="{C3380CC4-5D6E-409C-BE32-E72D297353CC}">
              <c16:uniqueId val="{00000000-AEF0-4B09-A927-0EE376C6FBC8}"/>
            </c:ext>
          </c:extLst>
        </c:ser>
        <c:ser>
          <c:idx val="1"/>
          <c:order val="1"/>
          <c:tx>
            <c:strRef>
              <c:f>Sheet1!$C$1</c:f>
              <c:strCache>
                <c:ptCount val="1"/>
                <c:pt idx="0">
                  <c:v>Effluent </c:v>
                </c:pt>
              </c:strCache>
            </c:strRef>
          </c:tx>
          <c:spPr>
            <a:ln>
              <a:solidFill>
                <a:schemeClr val="tx2">
                  <a:lumMod val="75000"/>
                </a:schemeClr>
              </a:solidFill>
            </a:ln>
          </c:spPr>
          <c:marker>
            <c:symbol val="none"/>
          </c:marker>
          <c:cat>
            <c:strRef>
              <c:f>Sheet1!$A$2:$A$5</c:f>
              <c:strCache>
                <c:ptCount val="4"/>
                <c:pt idx="0">
                  <c:v>Week 23</c:v>
                </c:pt>
                <c:pt idx="1">
                  <c:v>Week 24</c:v>
                </c:pt>
                <c:pt idx="2">
                  <c:v>Week 25</c:v>
                </c:pt>
                <c:pt idx="3">
                  <c:v>Week 26</c:v>
                </c:pt>
              </c:strCache>
            </c:strRef>
          </c:cat>
          <c:val>
            <c:numRef>
              <c:f>Sheet1!$C$2:$C$5</c:f>
              <c:numCache>
                <c:formatCode>General</c:formatCode>
                <c:ptCount val="4"/>
                <c:pt idx="0">
                  <c:v>0.1</c:v>
                </c:pt>
                <c:pt idx="1">
                  <c:v>0.1</c:v>
                </c:pt>
                <c:pt idx="2">
                  <c:v>0.1</c:v>
                </c:pt>
                <c:pt idx="3">
                  <c:v>0.1</c:v>
                </c:pt>
              </c:numCache>
            </c:numRef>
          </c:val>
          <c:smooth val="0"/>
          <c:extLst>
            <c:ext xmlns:c16="http://schemas.microsoft.com/office/drawing/2014/chart" uri="{C3380CC4-5D6E-409C-BE32-E72D297353CC}">
              <c16:uniqueId val="{00000001-AEF0-4B09-A927-0EE376C6FBC8}"/>
            </c:ext>
          </c:extLst>
        </c:ser>
        <c:ser>
          <c:idx val="2"/>
          <c:order val="2"/>
          <c:tx>
            <c:strRef>
              <c:f>Sheet1!$D$1</c:f>
              <c:strCache>
                <c:ptCount val="1"/>
                <c:pt idx="0">
                  <c:v>Sewage</c:v>
                </c:pt>
              </c:strCache>
            </c:strRef>
          </c:tx>
          <c:spPr>
            <a:ln>
              <a:solidFill>
                <a:schemeClr val="tx2"/>
              </a:solidFill>
            </a:ln>
          </c:spPr>
          <c:marker>
            <c:symbol val="none"/>
          </c:marker>
          <c:dLbls>
            <c:numFmt formatCode="0%" sourceLinked="0"/>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Week 23</c:v>
                </c:pt>
                <c:pt idx="1">
                  <c:v>Week 24</c:v>
                </c:pt>
                <c:pt idx="2">
                  <c:v>Week 25</c:v>
                </c:pt>
                <c:pt idx="3">
                  <c:v>Week 26</c:v>
                </c:pt>
              </c:strCache>
            </c:strRef>
          </c:cat>
          <c:val>
            <c:numRef>
              <c:f>Sheet1!$D$2:$D$5</c:f>
              <c:numCache>
                <c:formatCode>General</c:formatCode>
                <c:ptCount val="4"/>
                <c:pt idx="0">
                  <c:v>0.1</c:v>
                </c:pt>
                <c:pt idx="1">
                  <c:v>0.1</c:v>
                </c:pt>
                <c:pt idx="2">
                  <c:v>0.1</c:v>
                </c:pt>
                <c:pt idx="3">
                  <c:v>0.1</c:v>
                </c:pt>
              </c:numCache>
            </c:numRef>
          </c:val>
          <c:smooth val="0"/>
          <c:extLst>
            <c:ext xmlns:c16="http://schemas.microsoft.com/office/drawing/2014/chart" uri="{C3380CC4-5D6E-409C-BE32-E72D297353CC}">
              <c16:uniqueId val="{00000002-AEF0-4B09-A927-0EE376C6FBC8}"/>
            </c:ext>
          </c:extLst>
        </c:ser>
        <c:ser>
          <c:idx val="3"/>
          <c:order val="3"/>
          <c:tx>
            <c:strRef>
              <c:f>Sheet1!$E$1</c:f>
              <c:strCache>
                <c:ptCount val="1"/>
                <c:pt idx="0">
                  <c:v>Tangible losses</c:v>
                </c:pt>
              </c:strCache>
            </c:strRef>
          </c:tx>
          <c:spPr>
            <a:ln>
              <a:solidFill>
                <a:schemeClr val="accent6"/>
              </a:solidFill>
            </a:ln>
          </c:spPr>
          <c:marker>
            <c:symbol val="none"/>
          </c:marker>
          <c:dLbls>
            <c:numFmt formatCode="0%" sourceLinked="0"/>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Week 23</c:v>
                </c:pt>
                <c:pt idx="1">
                  <c:v>Week 24</c:v>
                </c:pt>
                <c:pt idx="2">
                  <c:v>Week 25</c:v>
                </c:pt>
                <c:pt idx="3">
                  <c:v>Week 26</c:v>
                </c:pt>
              </c:strCache>
            </c:strRef>
          </c:cat>
          <c:val>
            <c:numRef>
              <c:f>Sheet1!$E$2:$E$5</c:f>
              <c:numCache>
                <c:formatCode>General</c:formatCode>
                <c:ptCount val="4"/>
                <c:pt idx="0">
                  <c:v>0.02</c:v>
                </c:pt>
                <c:pt idx="1">
                  <c:v>0.02</c:v>
                </c:pt>
                <c:pt idx="2">
                  <c:v>0.03</c:v>
                </c:pt>
                <c:pt idx="3">
                  <c:v>0.02</c:v>
                </c:pt>
              </c:numCache>
            </c:numRef>
          </c:val>
          <c:smooth val="0"/>
          <c:extLst>
            <c:ext xmlns:c16="http://schemas.microsoft.com/office/drawing/2014/chart" uri="{C3380CC4-5D6E-409C-BE32-E72D297353CC}">
              <c16:uniqueId val="{00000003-AEF0-4B09-A927-0EE376C6FBC8}"/>
            </c:ext>
          </c:extLst>
        </c:ser>
        <c:ser>
          <c:idx val="4"/>
          <c:order val="4"/>
          <c:tx>
            <c:strRef>
              <c:f>Sheet1!$F$1</c:f>
              <c:strCache>
                <c:ptCount val="1"/>
                <c:pt idx="0">
                  <c:v>Other losses</c:v>
                </c:pt>
              </c:strCache>
            </c:strRef>
          </c:tx>
          <c:marker>
            <c:symbol val="none"/>
          </c:marker>
          <c:dLbls>
            <c:numFmt formatCode="0%" sourceLinked="0"/>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Week 23</c:v>
                </c:pt>
                <c:pt idx="1">
                  <c:v>Week 24</c:v>
                </c:pt>
                <c:pt idx="2">
                  <c:v>Week 25</c:v>
                </c:pt>
                <c:pt idx="3">
                  <c:v>Week 26</c:v>
                </c:pt>
              </c:strCache>
            </c:strRef>
          </c:cat>
          <c:val>
            <c:numRef>
              <c:f>Sheet1!$F$2:$F$5</c:f>
              <c:numCache>
                <c:formatCode>General</c:formatCode>
                <c:ptCount val="4"/>
                <c:pt idx="0">
                  <c:v>0.08</c:v>
                </c:pt>
                <c:pt idx="1">
                  <c:v>0.1</c:v>
                </c:pt>
                <c:pt idx="2">
                  <c:v>0.1</c:v>
                </c:pt>
                <c:pt idx="3">
                  <c:v>0.1</c:v>
                </c:pt>
              </c:numCache>
            </c:numRef>
          </c:val>
          <c:smooth val="0"/>
          <c:extLst>
            <c:ext xmlns:c16="http://schemas.microsoft.com/office/drawing/2014/chart" uri="{C3380CC4-5D6E-409C-BE32-E72D297353CC}">
              <c16:uniqueId val="{00000004-AEF0-4B09-A927-0EE376C6FBC8}"/>
            </c:ext>
          </c:extLst>
        </c:ser>
        <c:dLbls>
          <c:showLegendKey val="0"/>
          <c:showVal val="0"/>
          <c:showCatName val="0"/>
          <c:showSerName val="0"/>
          <c:showPercent val="0"/>
          <c:showBubbleSize val="0"/>
        </c:dLbls>
        <c:smooth val="0"/>
        <c:axId val="87710336"/>
        <c:axId val="87765376"/>
      </c:lineChart>
      <c:catAx>
        <c:axId val="87710336"/>
        <c:scaling>
          <c:orientation val="minMax"/>
        </c:scaling>
        <c:delete val="0"/>
        <c:axPos val="b"/>
        <c:numFmt formatCode="General" sourceLinked="0"/>
        <c:majorTickMark val="out"/>
        <c:minorTickMark val="none"/>
        <c:tickLblPos val="nextTo"/>
        <c:txPr>
          <a:bodyPr/>
          <a:lstStyle/>
          <a:p>
            <a:pPr>
              <a:defRPr sz="1100" b="1"/>
            </a:pPr>
            <a:endParaRPr lang="en-US"/>
          </a:p>
        </c:txPr>
        <c:crossAx val="87765376"/>
        <c:crosses val="autoZero"/>
        <c:auto val="1"/>
        <c:lblAlgn val="ctr"/>
        <c:lblOffset val="100"/>
        <c:noMultiLvlLbl val="0"/>
      </c:catAx>
      <c:valAx>
        <c:axId val="87765376"/>
        <c:scaling>
          <c:orientation val="minMax"/>
        </c:scaling>
        <c:delete val="1"/>
        <c:axPos val="l"/>
        <c:numFmt formatCode="General" sourceLinked="1"/>
        <c:majorTickMark val="out"/>
        <c:minorTickMark val="none"/>
        <c:tickLblPos val="none"/>
        <c:crossAx val="877103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70017389710086E-2"/>
          <c:y val="0.10136108271340066"/>
          <c:w val="0.94950997312499363"/>
          <c:h val="0.65064237676864978"/>
        </c:manualLayout>
      </c:layout>
      <c:barChart>
        <c:barDir val="col"/>
        <c:grouping val="clustered"/>
        <c:varyColors val="0"/>
        <c:ser>
          <c:idx val="0"/>
          <c:order val="0"/>
          <c:tx>
            <c:strRef>
              <c:f>Sheet1!$B$1</c:f>
              <c:strCache>
                <c:ptCount val="1"/>
                <c:pt idx="0">
                  <c:v>Water</c:v>
                </c:pt>
              </c:strCache>
            </c:strRef>
          </c:tx>
          <c:spPr>
            <a:solidFill>
              <a:schemeClr val="tx2"/>
            </a:solidFill>
          </c:spPr>
          <c:invertIfNegative val="0"/>
          <c:dLbls>
            <c:numFmt formatCode="#,##0" sourceLinked="0"/>
            <c:spPr>
              <a:noFill/>
              <a:ln>
                <a:noFill/>
              </a:ln>
              <a:effectLst/>
            </c:spPr>
            <c:txPr>
              <a:bodyPr/>
              <a:lstStyle/>
              <a:p>
                <a:pPr>
                  <a:defRPr sz="10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Process</c:v>
                </c:pt>
                <c:pt idx="1">
                  <c:v>Air Washers</c:v>
                </c:pt>
                <c:pt idx="2">
                  <c:v>Non production</c:v>
                </c:pt>
                <c:pt idx="3">
                  <c:v>Miscellaneous</c:v>
                </c:pt>
              </c:strCache>
            </c:strRef>
          </c:cat>
          <c:val>
            <c:numRef>
              <c:f>Sheet1!$B$2:$B$5</c:f>
              <c:numCache>
                <c:formatCode>General</c:formatCode>
                <c:ptCount val="4"/>
                <c:pt idx="0">
                  <c:v>50</c:v>
                </c:pt>
                <c:pt idx="1">
                  <c:v>30</c:v>
                </c:pt>
                <c:pt idx="2">
                  <c:v>20</c:v>
                </c:pt>
                <c:pt idx="3">
                  <c:v>10</c:v>
                </c:pt>
              </c:numCache>
            </c:numRef>
          </c:val>
          <c:extLst>
            <c:ext xmlns:c16="http://schemas.microsoft.com/office/drawing/2014/chart" uri="{C3380CC4-5D6E-409C-BE32-E72D297353CC}">
              <c16:uniqueId val="{00000000-5DAA-42ED-9810-C57A3E12D68D}"/>
            </c:ext>
          </c:extLst>
        </c:ser>
        <c:dLbls>
          <c:showLegendKey val="0"/>
          <c:showVal val="0"/>
          <c:showCatName val="0"/>
          <c:showSerName val="0"/>
          <c:showPercent val="0"/>
          <c:showBubbleSize val="0"/>
        </c:dLbls>
        <c:gapWidth val="50"/>
        <c:axId val="90086784"/>
        <c:axId val="137651328"/>
      </c:barChart>
      <c:catAx>
        <c:axId val="90086784"/>
        <c:scaling>
          <c:orientation val="minMax"/>
        </c:scaling>
        <c:delete val="0"/>
        <c:axPos val="b"/>
        <c:numFmt formatCode="General" sourceLinked="0"/>
        <c:majorTickMark val="out"/>
        <c:minorTickMark val="none"/>
        <c:tickLblPos val="nextTo"/>
        <c:txPr>
          <a:bodyPr/>
          <a:lstStyle/>
          <a:p>
            <a:pPr>
              <a:defRPr sz="1100" b="1"/>
            </a:pPr>
            <a:endParaRPr lang="en-US"/>
          </a:p>
        </c:txPr>
        <c:crossAx val="137651328"/>
        <c:crosses val="autoZero"/>
        <c:auto val="1"/>
        <c:lblAlgn val="ctr"/>
        <c:lblOffset val="100"/>
        <c:noMultiLvlLbl val="0"/>
      </c:catAx>
      <c:valAx>
        <c:axId val="137651328"/>
        <c:scaling>
          <c:orientation val="minMax"/>
        </c:scaling>
        <c:delete val="1"/>
        <c:axPos val="l"/>
        <c:numFmt formatCode="General" sourceLinked="1"/>
        <c:majorTickMark val="out"/>
        <c:minorTickMark val="none"/>
        <c:tickLblPos val="none"/>
        <c:crossAx val="900867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740212440163696E-2"/>
          <c:y val="0.13821965824554633"/>
          <c:w val="0.96625971769895225"/>
          <c:h val="0.65985702065168639"/>
        </c:manualLayout>
      </c:layout>
      <c:barChart>
        <c:barDir val="col"/>
        <c:grouping val="percentStacked"/>
        <c:varyColors val="0"/>
        <c:ser>
          <c:idx val="0"/>
          <c:order val="0"/>
          <c:tx>
            <c:strRef>
              <c:f>Sheet1!$B$1</c:f>
              <c:strCache>
                <c:ptCount val="1"/>
                <c:pt idx="0">
                  <c:v>Fresh water</c:v>
                </c:pt>
              </c:strCache>
            </c:strRef>
          </c:tx>
          <c:invertIfNegative val="0"/>
          <c:dLbls>
            <c:numFmt formatCode="0%" sourceLinked="0"/>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23</c:v>
                </c:pt>
                <c:pt idx="1">
                  <c:v>24</c:v>
                </c:pt>
                <c:pt idx="2">
                  <c:v>25</c:v>
                </c:pt>
                <c:pt idx="3">
                  <c:v>26</c:v>
                </c:pt>
                <c:pt idx="4">
                  <c:v>27</c:v>
                </c:pt>
                <c:pt idx="5">
                  <c:v>28</c:v>
                </c:pt>
                <c:pt idx="6">
                  <c:v>29</c:v>
                </c:pt>
                <c:pt idx="7">
                  <c:v>30</c:v>
                </c:pt>
              </c:numCache>
            </c:numRef>
          </c:cat>
          <c:val>
            <c:numRef>
              <c:f>Sheet1!$B$2:$B$9</c:f>
              <c:numCache>
                <c:formatCode>General</c:formatCode>
                <c:ptCount val="8"/>
                <c:pt idx="0">
                  <c:v>0.7</c:v>
                </c:pt>
                <c:pt idx="1">
                  <c:v>0.68</c:v>
                </c:pt>
                <c:pt idx="2">
                  <c:v>0.67</c:v>
                </c:pt>
                <c:pt idx="3">
                  <c:v>0.68</c:v>
                </c:pt>
                <c:pt idx="4">
                  <c:v>0.5</c:v>
                </c:pt>
                <c:pt idx="5">
                  <c:v>0.4</c:v>
                </c:pt>
                <c:pt idx="6">
                  <c:v>0.4</c:v>
                </c:pt>
                <c:pt idx="7">
                  <c:v>0.4</c:v>
                </c:pt>
              </c:numCache>
            </c:numRef>
          </c:val>
          <c:extLst>
            <c:ext xmlns:c16="http://schemas.microsoft.com/office/drawing/2014/chart" uri="{C3380CC4-5D6E-409C-BE32-E72D297353CC}">
              <c16:uniqueId val="{00000000-4C1F-4AFD-8D5F-19119BDB105E}"/>
            </c:ext>
          </c:extLst>
        </c:ser>
        <c:ser>
          <c:idx val="1"/>
          <c:order val="1"/>
          <c:tx>
            <c:strRef>
              <c:f>Sheet1!$C$1</c:f>
              <c:strCache>
                <c:ptCount val="1"/>
                <c:pt idx="0">
                  <c:v>Effluent </c:v>
                </c:pt>
              </c:strCache>
            </c:strRef>
          </c:tx>
          <c:spPr>
            <a:solidFill>
              <a:schemeClr val="tx2">
                <a:lumMod val="75000"/>
              </a:schemeClr>
            </a:solidFill>
            <a:ln>
              <a:solidFill>
                <a:schemeClr val="tx2">
                  <a:lumMod val="75000"/>
                </a:schemeClr>
              </a:solidFill>
            </a:ln>
          </c:spPr>
          <c:invertIfNegative val="0"/>
          <c:dLbls>
            <c:numFmt formatCode="0%" sourceLinked="0"/>
            <c:spPr>
              <a:noFill/>
              <a:ln>
                <a:noFill/>
              </a:ln>
              <a:effectLst/>
            </c:spPr>
            <c:txPr>
              <a:bodyPr/>
              <a:lstStyle/>
              <a:p>
                <a:pPr>
                  <a:defRPr sz="9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23</c:v>
                </c:pt>
                <c:pt idx="1">
                  <c:v>24</c:v>
                </c:pt>
                <c:pt idx="2">
                  <c:v>25</c:v>
                </c:pt>
                <c:pt idx="3">
                  <c:v>26</c:v>
                </c:pt>
                <c:pt idx="4">
                  <c:v>27</c:v>
                </c:pt>
                <c:pt idx="5">
                  <c:v>28</c:v>
                </c:pt>
                <c:pt idx="6">
                  <c:v>29</c:v>
                </c:pt>
                <c:pt idx="7">
                  <c:v>30</c:v>
                </c:pt>
              </c:numCache>
            </c:numRef>
          </c:cat>
          <c:val>
            <c:numRef>
              <c:f>Sheet1!$C$2:$C$9</c:f>
              <c:numCache>
                <c:formatCode>General</c:formatCode>
                <c:ptCount val="8"/>
                <c:pt idx="0">
                  <c:v>0.1</c:v>
                </c:pt>
                <c:pt idx="1">
                  <c:v>0.1</c:v>
                </c:pt>
                <c:pt idx="2">
                  <c:v>0.1</c:v>
                </c:pt>
                <c:pt idx="3">
                  <c:v>0.1</c:v>
                </c:pt>
                <c:pt idx="4">
                  <c:v>0.2</c:v>
                </c:pt>
                <c:pt idx="5">
                  <c:v>0.3</c:v>
                </c:pt>
                <c:pt idx="6">
                  <c:v>0.25</c:v>
                </c:pt>
                <c:pt idx="7">
                  <c:v>0.25</c:v>
                </c:pt>
              </c:numCache>
            </c:numRef>
          </c:val>
          <c:extLst>
            <c:ext xmlns:c16="http://schemas.microsoft.com/office/drawing/2014/chart" uri="{C3380CC4-5D6E-409C-BE32-E72D297353CC}">
              <c16:uniqueId val="{00000001-4C1F-4AFD-8D5F-19119BDB105E}"/>
            </c:ext>
          </c:extLst>
        </c:ser>
        <c:ser>
          <c:idx val="2"/>
          <c:order val="2"/>
          <c:tx>
            <c:strRef>
              <c:f>Sheet1!$D$1</c:f>
              <c:strCache>
                <c:ptCount val="1"/>
                <c:pt idx="0">
                  <c:v>Sewage</c:v>
                </c:pt>
              </c:strCache>
            </c:strRef>
          </c:tx>
          <c:spPr>
            <a:solidFill>
              <a:srgbClr val="9A0000"/>
            </a:solidFill>
            <a:ln>
              <a:solidFill>
                <a:schemeClr val="tx2"/>
              </a:solidFill>
            </a:ln>
          </c:spPr>
          <c:invertIfNegative val="0"/>
          <c:dLbls>
            <c:numFmt formatCode="0%" sourceLinked="0"/>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23</c:v>
                </c:pt>
                <c:pt idx="1">
                  <c:v>24</c:v>
                </c:pt>
                <c:pt idx="2">
                  <c:v>25</c:v>
                </c:pt>
                <c:pt idx="3">
                  <c:v>26</c:v>
                </c:pt>
                <c:pt idx="4">
                  <c:v>27</c:v>
                </c:pt>
                <c:pt idx="5">
                  <c:v>28</c:v>
                </c:pt>
                <c:pt idx="6">
                  <c:v>29</c:v>
                </c:pt>
                <c:pt idx="7">
                  <c:v>30</c:v>
                </c:pt>
              </c:numCache>
            </c:numRef>
          </c:cat>
          <c:val>
            <c:numRef>
              <c:f>Sheet1!$D$2:$D$9</c:f>
              <c:numCache>
                <c:formatCode>General</c:formatCode>
                <c:ptCount val="8"/>
                <c:pt idx="0">
                  <c:v>0.1</c:v>
                </c:pt>
                <c:pt idx="1">
                  <c:v>0.1</c:v>
                </c:pt>
                <c:pt idx="2">
                  <c:v>0.1</c:v>
                </c:pt>
                <c:pt idx="3">
                  <c:v>0.1</c:v>
                </c:pt>
                <c:pt idx="4">
                  <c:v>0.15</c:v>
                </c:pt>
                <c:pt idx="5">
                  <c:v>0.2</c:v>
                </c:pt>
                <c:pt idx="6">
                  <c:v>0.25</c:v>
                </c:pt>
                <c:pt idx="7">
                  <c:v>0.2</c:v>
                </c:pt>
              </c:numCache>
            </c:numRef>
          </c:val>
          <c:extLst>
            <c:ext xmlns:c16="http://schemas.microsoft.com/office/drawing/2014/chart" uri="{C3380CC4-5D6E-409C-BE32-E72D297353CC}">
              <c16:uniqueId val="{00000002-4C1F-4AFD-8D5F-19119BDB105E}"/>
            </c:ext>
          </c:extLst>
        </c:ser>
        <c:ser>
          <c:idx val="3"/>
          <c:order val="3"/>
          <c:tx>
            <c:strRef>
              <c:f>Sheet1!$E$1</c:f>
              <c:strCache>
                <c:ptCount val="1"/>
                <c:pt idx="0">
                  <c:v>Tangible losses</c:v>
                </c:pt>
              </c:strCache>
            </c:strRef>
          </c:tx>
          <c:spPr>
            <a:solidFill>
              <a:schemeClr val="accent6"/>
            </a:solidFill>
            <a:ln>
              <a:solidFill>
                <a:schemeClr val="accent6"/>
              </a:solidFill>
            </a:ln>
          </c:spPr>
          <c:invertIfNegative val="0"/>
          <c:dLbls>
            <c:numFmt formatCode="0%" sourceLinked="0"/>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23</c:v>
                </c:pt>
                <c:pt idx="1">
                  <c:v>24</c:v>
                </c:pt>
                <c:pt idx="2">
                  <c:v>25</c:v>
                </c:pt>
                <c:pt idx="3">
                  <c:v>26</c:v>
                </c:pt>
                <c:pt idx="4">
                  <c:v>27</c:v>
                </c:pt>
                <c:pt idx="5">
                  <c:v>28</c:v>
                </c:pt>
                <c:pt idx="6">
                  <c:v>29</c:v>
                </c:pt>
                <c:pt idx="7">
                  <c:v>30</c:v>
                </c:pt>
              </c:numCache>
            </c:numRef>
          </c:cat>
          <c:val>
            <c:numRef>
              <c:f>Sheet1!$E$2:$E$9</c:f>
              <c:numCache>
                <c:formatCode>General</c:formatCode>
                <c:ptCount val="8"/>
                <c:pt idx="0">
                  <c:v>0.02</c:v>
                </c:pt>
                <c:pt idx="1">
                  <c:v>0.02</c:v>
                </c:pt>
                <c:pt idx="2">
                  <c:v>0.03</c:v>
                </c:pt>
                <c:pt idx="3">
                  <c:v>0.02</c:v>
                </c:pt>
                <c:pt idx="4">
                  <c:v>0.01</c:v>
                </c:pt>
                <c:pt idx="5">
                  <c:v>0.02</c:v>
                </c:pt>
                <c:pt idx="6">
                  <c:v>0.02</c:v>
                </c:pt>
                <c:pt idx="7">
                  <c:v>0.01</c:v>
                </c:pt>
              </c:numCache>
            </c:numRef>
          </c:val>
          <c:extLst>
            <c:ext xmlns:c16="http://schemas.microsoft.com/office/drawing/2014/chart" uri="{C3380CC4-5D6E-409C-BE32-E72D297353CC}">
              <c16:uniqueId val="{00000003-4C1F-4AFD-8D5F-19119BDB105E}"/>
            </c:ext>
          </c:extLst>
        </c:ser>
        <c:ser>
          <c:idx val="4"/>
          <c:order val="4"/>
          <c:tx>
            <c:strRef>
              <c:f>Sheet1!$F$1</c:f>
              <c:strCache>
                <c:ptCount val="1"/>
                <c:pt idx="0">
                  <c:v>Other losses</c:v>
                </c:pt>
              </c:strCache>
            </c:strRef>
          </c:tx>
          <c:invertIfNegative val="0"/>
          <c:dLbls>
            <c:numFmt formatCode="0%" sourceLinked="0"/>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23</c:v>
                </c:pt>
                <c:pt idx="1">
                  <c:v>24</c:v>
                </c:pt>
                <c:pt idx="2">
                  <c:v>25</c:v>
                </c:pt>
                <c:pt idx="3">
                  <c:v>26</c:v>
                </c:pt>
                <c:pt idx="4">
                  <c:v>27</c:v>
                </c:pt>
                <c:pt idx="5">
                  <c:v>28</c:v>
                </c:pt>
                <c:pt idx="6">
                  <c:v>29</c:v>
                </c:pt>
                <c:pt idx="7">
                  <c:v>30</c:v>
                </c:pt>
              </c:numCache>
            </c:numRef>
          </c:cat>
          <c:val>
            <c:numRef>
              <c:f>Sheet1!$F$2:$F$9</c:f>
              <c:numCache>
                <c:formatCode>General</c:formatCode>
                <c:ptCount val="8"/>
                <c:pt idx="0">
                  <c:v>0.08</c:v>
                </c:pt>
                <c:pt idx="1">
                  <c:v>0.1</c:v>
                </c:pt>
                <c:pt idx="2">
                  <c:v>0.1</c:v>
                </c:pt>
                <c:pt idx="3">
                  <c:v>0.1</c:v>
                </c:pt>
                <c:pt idx="4">
                  <c:v>0.1</c:v>
                </c:pt>
                <c:pt idx="5">
                  <c:v>0.1</c:v>
                </c:pt>
                <c:pt idx="6">
                  <c:v>0.1</c:v>
                </c:pt>
                <c:pt idx="7">
                  <c:v>0.1</c:v>
                </c:pt>
              </c:numCache>
            </c:numRef>
          </c:val>
          <c:extLst>
            <c:ext xmlns:c16="http://schemas.microsoft.com/office/drawing/2014/chart" uri="{C3380CC4-5D6E-409C-BE32-E72D297353CC}">
              <c16:uniqueId val="{00000004-4C1F-4AFD-8D5F-19119BDB105E}"/>
            </c:ext>
          </c:extLst>
        </c:ser>
        <c:dLbls>
          <c:showLegendKey val="0"/>
          <c:showVal val="0"/>
          <c:showCatName val="0"/>
          <c:showSerName val="0"/>
          <c:showPercent val="0"/>
          <c:showBubbleSize val="0"/>
        </c:dLbls>
        <c:gapWidth val="50"/>
        <c:overlap val="100"/>
        <c:axId val="145712640"/>
        <c:axId val="145714176"/>
      </c:barChart>
      <c:catAx>
        <c:axId val="145712640"/>
        <c:scaling>
          <c:orientation val="minMax"/>
        </c:scaling>
        <c:delete val="0"/>
        <c:axPos val="b"/>
        <c:numFmt formatCode="General" sourceLinked="1"/>
        <c:majorTickMark val="out"/>
        <c:minorTickMark val="none"/>
        <c:tickLblPos val="nextTo"/>
        <c:txPr>
          <a:bodyPr/>
          <a:lstStyle/>
          <a:p>
            <a:pPr>
              <a:defRPr sz="1100" b="1"/>
            </a:pPr>
            <a:endParaRPr lang="en-US"/>
          </a:p>
        </c:txPr>
        <c:crossAx val="145714176"/>
        <c:crosses val="autoZero"/>
        <c:auto val="1"/>
        <c:lblAlgn val="ctr"/>
        <c:lblOffset val="100"/>
        <c:noMultiLvlLbl val="0"/>
      </c:catAx>
      <c:valAx>
        <c:axId val="145714176"/>
        <c:scaling>
          <c:orientation val="minMax"/>
        </c:scaling>
        <c:delete val="1"/>
        <c:axPos val="l"/>
        <c:numFmt formatCode="0%" sourceLinked="1"/>
        <c:majorTickMark val="out"/>
        <c:minorTickMark val="none"/>
        <c:tickLblPos val="none"/>
        <c:crossAx val="1457126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340946090244428E-3"/>
          <c:y val="0"/>
          <c:w val="0.99773181078195117"/>
          <c:h val="0.73422676324107461"/>
        </c:manualLayout>
      </c:layout>
      <c:lineChart>
        <c:grouping val="standard"/>
        <c:varyColors val="0"/>
        <c:ser>
          <c:idx val="0"/>
          <c:order val="0"/>
          <c:tx>
            <c:strRef>
              <c:f>Sheet1!$B$1</c:f>
              <c:strCache>
                <c:ptCount val="1"/>
                <c:pt idx="0">
                  <c:v>Fresh water</c:v>
                </c:pt>
              </c:strCache>
            </c:strRef>
          </c:tx>
          <c:marker>
            <c:symbol val="none"/>
          </c:marker>
          <c:dLbls>
            <c:numFmt formatCode="0%" sourceLinked="0"/>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23</c:v>
                </c:pt>
                <c:pt idx="1">
                  <c:v>24</c:v>
                </c:pt>
                <c:pt idx="2">
                  <c:v>25</c:v>
                </c:pt>
                <c:pt idx="3">
                  <c:v>26</c:v>
                </c:pt>
                <c:pt idx="4">
                  <c:v>27</c:v>
                </c:pt>
                <c:pt idx="5">
                  <c:v>28</c:v>
                </c:pt>
                <c:pt idx="6">
                  <c:v>29</c:v>
                </c:pt>
                <c:pt idx="7">
                  <c:v>30</c:v>
                </c:pt>
              </c:numCache>
            </c:numRef>
          </c:cat>
          <c:val>
            <c:numRef>
              <c:f>Sheet1!$B$2:$B$9</c:f>
              <c:numCache>
                <c:formatCode>General</c:formatCode>
                <c:ptCount val="8"/>
                <c:pt idx="0">
                  <c:v>0.7</c:v>
                </c:pt>
                <c:pt idx="1">
                  <c:v>0.68</c:v>
                </c:pt>
                <c:pt idx="2">
                  <c:v>0.67</c:v>
                </c:pt>
                <c:pt idx="3">
                  <c:v>0.68</c:v>
                </c:pt>
                <c:pt idx="4">
                  <c:v>0.6</c:v>
                </c:pt>
                <c:pt idx="5">
                  <c:v>0.5</c:v>
                </c:pt>
                <c:pt idx="6">
                  <c:v>0.45</c:v>
                </c:pt>
                <c:pt idx="7">
                  <c:v>0.4</c:v>
                </c:pt>
              </c:numCache>
            </c:numRef>
          </c:val>
          <c:smooth val="0"/>
          <c:extLst>
            <c:ext xmlns:c16="http://schemas.microsoft.com/office/drawing/2014/chart" uri="{C3380CC4-5D6E-409C-BE32-E72D297353CC}">
              <c16:uniqueId val="{00000000-3A29-4921-BA01-8CC906305894}"/>
            </c:ext>
          </c:extLst>
        </c:ser>
        <c:ser>
          <c:idx val="1"/>
          <c:order val="1"/>
          <c:tx>
            <c:strRef>
              <c:f>Sheet1!$C$1</c:f>
              <c:strCache>
                <c:ptCount val="1"/>
                <c:pt idx="0">
                  <c:v>Effluent </c:v>
                </c:pt>
              </c:strCache>
            </c:strRef>
          </c:tx>
          <c:spPr>
            <a:ln>
              <a:solidFill>
                <a:schemeClr val="tx2">
                  <a:lumMod val="75000"/>
                </a:schemeClr>
              </a:solidFill>
            </a:ln>
          </c:spPr>
          <c:marker>
            <c:symbol val="none"/>
          </c:marker>
          <c:cat>
            <c:numRef>
              <c:f>Sheet1!$A$2:$A$9</c:f>
              <c:numCache>
                <c:formatCode>General</c:formatCode>
                <c:ptCount val="8"/>
                <c:pt idx="0">
                  <c:v>23</c:v>
                </c:pt>
                <c:pt idx="1">
                  <c:v>24</c:v>
                </c:pt>
                <c:pt idx="2">
                  <c:v>25</c:v>
                </c:pt>
                <c:pt idx="3">
                  <c:v>26</c:v>
                </c:pt>
                <c:pt idx="4">
                  <c:v>27</c:v>
                </c:pt>
                <c:pt idx="5">
                  <c:v>28</c:v>
                </c:pt>
                <c:pt idx="6">
                  <c:v>29</c:v>
                </c:pt>
                <c:pt idx="7">
                  <c:v>30</c:v>
                </c:pt>
              </c:numCache>
            </c:numRef>
          </c:cat>
          <c:val>
            <c:numRef>
              <c:f>Sheet1!$C$2:$C$9</c:f>
              <c:numCache>
                <c:formatCode>General</c:formatCode>
                <c:ptCount val="8"/>
                <c:pt idx="0">
                  <c:v>0.1</c:v>
                </c:pt>
                <c:pt idx="1">
                  <c:v>0.1</c:v>
                </c:pt>
                <c:pt idx="2">
                  <c:v>0.1</c:v>
                </c:pt>
                <c:pt idx="3">
                  <c:v>0.1</c:v>
                </c:pt>
                <c:pt idx="4">
                  <c:v>0.2</c:v>
                </c:pt>
                <c:pt idx="5">
                  <c:v>0.3</c:v>
                </c:pt>
                <c:pt idx="6">
                  <c:v>0.35</c:v>
                </c:pt>
                <c:pt idx="7">
                  <c:v>0.4</c:v>
                </c:pt>
              </c:numCache>
            </c:numRef>
          </c:val>
          <c:smooth val="0"/>
          <c:extLst>
            <c:ext xmlns:c16="http://schemas.microsoft.com/office/drawing/2014/chart" uri="{C3380CC4-5D6E-409C-BE32-E72D297353CC}">
              <c16:uniqueId val="{00000001-3A29-4921-BA01-8CC906305894}"/>
            </c:ext>
          </c:extLst>
        </c:ser>
        <c:ser>
          <c:idx val="2"/>
          <c:order val="2"/>
          <c:tx>
            <c:strRef>
              <c:f>Sheet1!$D$1</c:f>
              <c:strCache>
                <c:ptCount val="1"/>
                <c:pt idx="0">
                  <c:v>Sewage</c:v>
                </c:pt>
              </c:strCache>
            </c:strRef>
          </c:tx>
          <c:spPr>
            <a:ln>
              <a:solidFill>
                <a:schemeClr val="tx2"/>
              </a:solidFill>
            </a:ln>
          </c:spPr>
          <c:marker>
            <c:symbol val="none"/>
          </c:marker>
          <c:dLbls>
            <c:numFmt formatCode="0%" sourceLinked="0"/>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23</c:v>
                </c:pt>
                <c:pt idx="1">
                  <c:v>24</c:v>
                </c:pt>
                <c:pt idx="2">
                  <c:v>25</c:v>
                </c:pt>
                <c:pt idx="3">
                  <c:v>26</c:v>
                </c:pt>
                <c:pt idx="4">
                  <c:v>27</c:v>
                </c:pt>
                <c:pt idx="5">
                  <c:v>28</c:v>
                </c:pt>
                <c:pt idx="6">
                  <c:v>29</c:v>
                </c:pt>
                <c:pt idx="7">
                  <c:v>30</c:v>
                </c:pt>
              </c:numCache>
            </c:numRef>
          </c:cat>
          <c:val>
            <c:numRef>
              <c:f>Sheet1!$D$2:$D$9</c:f>
              <c:numCache>
                <c:formatCode>General</c:formatCode>
                <c:ptCount val="8"/>
                <c:pt idx="0">
                  <c:v>0.1</c:v>
                </c:pt>
                <c:pt idx="1">
                  <c:v>0.1</c:v>
                </c:pt>
                <c:pt idx="2">
                  <c:v>0.1</c:v>
                </c:pt>
                <c:pt idx="3">
                  <c:v>0.1</c:v>
                </c:pt>
                <c:pt idx="4">
                  <c:v>0.15</c:v>
                </c:pt>
                <c:pt idx="5">
                  <c:v>0.2</c:v>
                </c:pt>
                <c:pt idx="6">
                  <c:v>0.25</c:v>
                </c:pt>
                <c:pt idx="7">
                  <c:v>0.3</c:v>
                </c:pt>
              </c:numCache>
            </c:numRef>
          </c:val>
          <c:smooth val="0"/>
          <c:extLst>
            <c:ext xmlns:c16="http://schemas.microsoft.com/office/drawing/2014/chart" uri="{C3380CC4-5D6E-409C-BE32-E72D297353CC}">
              <c16:uniqueId val="{00000002-3A29-4921-BA01-8CC906305894}"/>
            </c:ext>
          </c:extLst>
        </c:ser>
        <c:ser>
          <c:idx val="3"/>
          <c:order val="3"/>
          <c:tx>
            <c:strRef>
              <c:f>Sheet1!$E$1</c:f>
              <c:strCache>
                <c:ptCount val="1"/>
                <c:pt idx="0">
                  <c:v>Tangible losses</c:v>
                </c:pt>
              </c:strCache>
            </c:strRef>
          </c:tx>
          <c:spPr>
            <a:ln>
              <a:solidFill>
                <a:schemeClr val="accent6"/>
              </a:solidFill>
            </a:ln>
          </c:spPr>
          <c:marker>
            <c:symbol val="none"/>
          </c:marker>
          <c:dLbls>
            <c:numFmt formatCode="0%" sourceLinked="0"/>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23</c:v>
                </c:pt>
                <c:pt idx="1">
                  <c:v>24</c:v>
                </c:pt>
                <c:pt idx="2">
                  <c:v>25</c:v>
                </c:pt>
                <c:pt idx="3">
                  <c:v>26</c:v>
                </c:pt>
                <c:pt idx="4">
                  <c:v>27</c:v>
                </c:pt>
                <c:pt idx="5">
                  <c:v>28</c:v>
                </c:pt>
                <c:pt idx="6">
                  <c:v>29</c:v>
                </c:pt>
                <c:pt idx="7">
                  <c:v>30</c:v>
                </c:pt>
              </c:numCache>
            </c:numRef>
          </c:cat>
          <c:val>
            <c:numRef>
              <c:f>Sheet1!$E$2:$E$9</c:f>
              <c:numCache>
                <c:formatCode>General</c:formatCode>
                <c:ptCount val="8"/>
                <c:pt idx="0">
                  <c:v>0.02</c:v>
                </c:pt>
                <c:pt idx="1">
                  <c:v>0.02</c:v>
                </c:pt>
                <c:pt idx="2">
                  <c:v>0.03</c:v>
                </c:pt>
                <c:pt idx="3">
                  <c:v>0.02</c:v>
                </c:pt>
                <c:pt idx="4">
                  <c:v>0.01</c:v>
                </c:pt>
                <c:pt idx="5">
                  <c:v>0.02</c:v>
                </c:pt>
                <c:pt idx="6">
                  <c:v>0.02</c:v>
                </c:pt>
                <c:pt idx="7">
                  <c:v>0.01</c:v>
                </c:pt>
              </c:numCache>
            </c:numRef>
          </c:val>
          <c:smooth val="0"/>
          <c:extLst>
            <c:ext xmlns:c16="http://schemas.microsoft.com/office/drawing/2014/chart" uri="{C3380CC4-5D6E-409C-BE32-E72D297353CC}">
              <c16:uniqueId val="{00000003-3A29-4921-BA01-8CC906305894}"/>
            </c:ext>
          </c:extLst>
        </c:ser>
        <c:ser>
          <c:idx val="4"/>
          <c:order val="4"/>
          <c:tx>
            <c:strRef>
              <c:f>Sheet1!$F$1</c:f>
              <c:strCache>
                <c:ptCount val="1"/>
                <c:pt idx="0">
                  <c:v>Other losses</c:v>
                </c:pt>
              </c:strCache>
            </c:strRef>
          </c:tx>
          <c:marker>
            <c:symbol val="none"/>
          </c:marker>
          <c:dLbls>
            <c:numFmt formatCode="0%" sourceLinked="0"/>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23</c:v>
                </c:pt>
                <c:pt idx="1">
                  <c:v>24</c:v>
                </c:pt>
                <c:pt idx="2">
                  <c:v>25</c:v>
                </c:pt>
                <c:pt idx="3">
                  <c:v>26</c:v>
                </c:pt>
                <c:pt idx="4">
                  <c:v>27</c:v>
                </c:pt>
                <c:pt idx="5">
                  <c:v>28</c:v>
                </c:pt>
                <c:pt idx="6">
                  <c:v>29</c:v>
                </c:pt>
                <c:pt idx="7">
                  <c:v>30</c:v>
                </c:pt>
              </c:numCache>
            </c:numRef>
          </c:cat>
          <c:val>
            <c:numRef>
              <c:f>Sheet1!$F$2:$F$9</c:f>
              <c:numCache>
                <c:formatCode>General</c:formatCode>
                <c:ptCount val="8"/>
                <c:pt idx="0">
                  <c:v>0.08</c:v>
                </c:pt>
                <c:pt idx="1">
                  <c:v>0.1</c:v>
                </c:pt>
                <c:pt idx="2">
                  <c:v>0.1</c:v>
                </c:pt>
                <c:pt idx="3">
                  <c:v>0.1</c:v>
                </c:pt>
                <c:pt idx="4">
                  <c:v>0.1</c:v>
                </c:pt>
                <c:pt idx="5">
                  <c:v>0.1</c:v>
                </c:pt>
                <c:pt idx="6">
                  <c:v>0.1</c:v>
                </c:pt>
                <c:pt idx="7">
                  <c:v>0.1</c:v>
                </c:pt>
              </c:numCache>
            </c:numRef>
          </c:val>
          <c:smooth val="0"/>
          <c:extLst>
            <c:ext xmlns:c16="http://schemas.microsoft.com/office/drawing/2014/chart" uri="{C3380CC4-5D6E-409C-BE32-E72D297353CC}">
              <c16:uniqueId val="{00000004-3A29-4921-BA01-8CC906305894}"/>
            </c:ext>
          </c:extLst>
        </c:ser>
        <c:dLbls>
          <c:showLegendKey val="0"/>
          <c:showVal val="0"/>
          <c:showCatName val="0"/>
          <c:showSerName val="0"/>
          <c:showPercent val="0"/>
          <c:showBubbleSize val="0"/>
        </c:dLbls>
        <c:smooth val="0"/>
        <c:axId val="145746560"/>
        <c:axId val="157110656"/>
      </c:lineChart>
      <c:catAx>
        <c:axId val="145746560"/>
        <c:scaling>
          <c:orientation val="minMax"/>
        </c:scaling>
        <c:delete val="0"/>
        <c:axPos val="b"/>
        <c:numFmt formatCode="General" sourceLinked="1"/>
        <c:majorTickMark val="out"/>
        <c:minorTickMark val="none"/>
        <c:tickLblPos val="nextTo"/>
        <c:txPr>
          <a:bodyPr/>
          <a:lstStyle/>
          <a:p>
            <a:pPr>
              <a:defRPr sz="1100" b="1"/>
            </a:pPr>
            <a:endParaRPr lang="en-US"/>
          </a:p>
        </c:txPr>
        <c:crossAx val="157110656"/>
        <c:crosses val="autoZero"/>
        <c:auto val="1"/>
        <c:lblAlgn val="ctr"/>
        <c:lblOffset val="100"/>
        <c:noMultiLvlLbl val="0"/>
      </c:catAx>
      <c:valAx>
        <c:axId val="157110656"/>
        <c:scaling>
          <c:orientation val="minMax"/>
        </c:scaling>
        <c:delete val="1"/>
        <c:axPos val="l"/>
        <c:numFmt formatCode="General" sourceLinked="1"/>
        <c:majorTickMark val="out"/>
        <c:minorTickMark val="none"/>
        <c:tickLblPos val="none"/>
        <c:crossAx val="1457465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75C37-7E75-4187-B690-F1BB810992F9}" type="datetimeFigureOut">
              <a:rPr lang="en-US" smtClean="0"/>
              <a:pPr/>
              <a:t>11/30/2018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91E01E-2B5B-4E53-B596-CA57487FA155}" type="slidenum">
              <a:rPr lang="en-US" smtClean="0"/>
              <a:pPr/>
              <a:t>‹#›</a:t>
            </a:fld>
            <a:endParaRPr lang="en-US"/>
          </a:p>
        </p:txBody>
      </p:sp>
    </p:spTree>
    <p:extLst>
      <p:ext uri="{BB962C8B-B14F-4D97-AF65-F5344CB8AC3E}">
        <p14:creationId xmlns:p14="http://schemas.microsoft.com/office/powerpoint/2010/main" val="1672405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591E01E-2B5B-4E53-B596-CA57487FA155}" type="slidenum">
              <a:rPr lang="en-US" smtClean="0"/>
              <a:pPr/>
              <a:t>1</a:t>
            </a:fld>
            <a:endParaRPr lang="en-US"/>
          </a:p>
        </p:txBody>
      </p:sp>
    </p:spTree>
    <p:extLst>
      <p:ext uri="{BB962C8B-B14F-4D97-AF65-F5344CB8AC3E}">
        <p14:creationId xmlns:p14="http://schemas.microsoft.com/office/powerpoint/2010/main" val="36954211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4993" name="Picture 1" descr="C:\Users\CL Williams\Dropbox\Williams\Calvin\Business\Manuficient\Impruver.com\Images\Depositphotos_212698654_l-2015.jpg"/>
          <p:cNvPicPr>
            <a:picLocks noChangeAspect="1" noChangeArrowheads="1"/>
          </p:cNvPicPr>
          <p:nvPr userDrawn="1"/>
        </p:nvPicPr>
        <p:blipFill>
          <a:blip r:embed="rId2" cstate="print"/>
          <a:srcRect t="48274"/>
          <a:stretch>
            <a:fillRect/>
          </a:stretch>
        </p:blipFill>
        <p:spPr bwMode="auto">
          <a:xfrm>
            <a:off x="0" y="0"/>
            <a:ext cx="9144000" cy="3152006"/>
          </a:xfrm>
          <a:prstGeom prst="rect">
            <a:avLst/>
          </a:prstGeom>
          <a:noFill/>
        </p:spPr>
      </p:pic>
      <p:sp>
        <p:nvSpPr>
          <p:cNvPr id="2" name="Title 1"/>
          <p:cNvSpPr>
            <a:spLocks noGrp="1"/>
          </p:cNvSpPr>
          <p:nvPr>
            <p:ph type="ctrTitle" hasCustomPrompt="1"/>
          </p:nvPr>
        </p:nvSpPr>
        <p:spPr>
          <a:xfrm>
            <a:off x="250825" y="3176569"/>
            <a:ext cx="8642351" cy="745331"/>
          </a:xfrm>
        </p:spPr>
        <p:txBody>
          <a:bodyPr lIns="0" rIns="0">
            <a:noAutofit/>
          </a:bodyPr>
          <a:lstStyle>
            <a:lvl1pPr algn="ctr">
              <a:defRPr/>
            </a:lvl1pPr>
          </a:lstStyle>
          <a:p>
            <a:r>
              <a:rPr lang="en-US" dirty="0"/>
              <a:t>Title</a:t>
            </a:r>
          </a:p>
        </p:txBody>
      </p:sp>
      <p:sp>
        <p:nvSpPr>
          <p:cNvPr id="3" name="Subtitle 2"/>
          <p:cNvSpPr>
            <a:spLocks noGrp="1"/>
          </p:cNvSpPr>
          <p:nvPr>
            <p:ph type="subTitle" idx="1" hasCustomPrompt="1"/>
          </p:nvPr>
        </p:nvSpPr>
        <p:spPr>
          <a:xfrm>
            <a:off x="250825" y="3975906"/>
            <a:ext cx="8642351" cy="720080"/>
          </a:xfrm>
        </p:spPr>
        <p:txBody>
          <a:bodyPr lIns="0" rIns="0">
            <a:noAutofit/>
          </a:bodyPr>
          <a:lstStyle>
            <a:lvl1pPr marL="0" indent="0" algn="ctr">
              <a:buNone/>
              <a:defRPr sz="13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Author: </a:t>
            </a:r>
          </a:p>
          <a:p>
            <a:r>
              <a:rPr lang="en-US" dirty="0"/>
              <a:t>Date:</a:t>
            </a:r>
          </a:p>
          <a:p>
            <a:r>
              <a:rPr lang="en-US" dirty="0"/>
              <a:t>Version: </a:t>
            </a:r>
          </a:p>
        </p:txBody>
      </p:sp>
      <p:sp>
        <p:nvSpPr>
          <p:cNvPr id="6" name="Slide Number Placeholder 5"/>
          <p:cNvSpPr>
            <a:spLocks noGrp="1"/>
          </p:cNvSpPr>
          <p:nvPr>
            <p:ph type="sldNum" sz="quarter" idx="12"/>
          </p:nvPr>
        </p:nvSpPr>
        <p:spPr/>
        <p:txBody>
          <a:bodyPr/>
          <a:lstStyle/>
          <a:p>
            <a:fld id="{DF944FC8-44F2-47AE-A784-675910992D51}" type="slidenum">
              <a:rPr lang="en-US" smtClean="0"/>
              <a:pPr/>
              <a:t>‹#›</a:t>
            </a:fld>
            <a:endParaRPr lang="en-US" dirty="0"/>
          </a:p>
        </p:txBody>
      </p:sp>
      <p:pic>
        <p:nvPicPr>
          <p:cNvPr id="8" name="Picture 7" descr="Logo with Metalic effect Ver 3.png"/>
          <p:cNvPicPr>
            <a:picLocks noChangeAspect="1"/>
          </p:cNvPicPr>
          <p:nvPr userDrawn="1"/>
        </p:nvPicPr>
        <p:blipFill>
          <a:blip r:embed="rId3" cstate="print"/>
          <a:srcRect t="36301" b="19600"/>
          <a:stretch>
            <a:fillRect/>
          </a:stretch>
        </p:blipFill>
        <p:spPr>
          <a:xfrm>
            <a:off x="1835696" y="51470"/>
            <a:ext cx="5400600" cy="1649280"/>
          </a:xfrm>
          <a:prstGeom prst="rect">
            <a:avLst/>
          </a:prstGeom>
        </p:spPr>
      </p:pic>
      <p:sp>
        <p:nvSpPr>
          <p:cNvPr id="9" name="TextBox 8"/>
          <p:cNvSpPr txBox="1"/>
          <p:nvPr userDrawn="1"/>
        </p:nvSpPr>
        <p:spPr>
          <a:xfrm>
            <a:off x="827669" y="1167594"/>
            <a:ext cx="7445949" cy="215444"/>
          </a:xfrm>
          <a:prstGeom prst="rect">
            <a:avLst/>
          </a:prstGeom>
          <a:noFill/>
          <a:ln w="19050">
            <a:noFill/>
          </a:ln>
        </p:spPr>
        <p:txBody>
          <a:bodyPr wrap="none" lIns="0" tIns="0" rIns="0" bIns="0" rtlCol="0">
            <a:spAutoFit/>
          </a:bodyPr>
          <a:lstStyle/>
          <a:p>
            <a:pPr algn="ctr"/>
            <a:r>
              <a:rPr lang="en-US" sz="1400" b="1" i="1" dirty="0">
                <a:solidFill>
                  <a:schemeClr val="bg2"/>
                </a:solidFill>
                <a:latin typeface="Arial" pitchFamily="34" charset="0"/>
                <a:cs typeface="Arial" pitchFamily="34" charset="0"/>
              </a:rPr>
              <a:t>Accelerating the Growth of Manufacturers By Systematically</a:t>
            </a:r>
            <a:r>
              <a:rPr lang="en-US" sz="1400" b="1" i="1" baseline="0" dirty="0">
                <a:solidFill>
                  <a:schemeClr val="bg2"/>
                </a:solidFill>
                <a:latin typeface="Arial" pitchFamily="34" charset="0"/>
                <a:cs typeface="Arial" pitchFamily="34" charset="0"/>
              </a:rPr>
              <a:t> Building People Capability</a:t>
            </a:r>
            <a:endParaRPr lang="en-US" sz="1400" b="1" i="1" dirty="0">
              <a:solidFill>
                <a:schemeClr val="bg2"/>
              </a:solidFill>
              <a:latin typeface="Arial" pitchFamily="34" charset="0"/>
              <a:cs typeface="Arial"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571500"/>
            <a:ext cx="8642350" cy="628650"/>
          </a:xfrm>
        </p:spPr>
        <p:txBody>
          <a:bodyPr lIns="0" rIns="0">
            <a:noAutofit/>
          </a:bodyPr>
          <a:lstStyle>
            <a:lvl1pPr>
              <a:defRPr/>
            </a:lvl1pPr>
          </a:lstStyle>
          <a:p>
            <a:r>
              <a:rPr lang="en-US" dirty="0"/>
              <a:t>Headline</a:t>
            </a:r>
          </a:p>
        </p:txBody>
      </p:sp>
      <p:sp>
        <p:nvSpPr>
          <p:cNvPr id="15" name="Text Placeholder 14"/>
          <p:cNvSpPr>
            <a:spLocks noGrp="1"/>
          </p:cNvSpPr>
          <p:nvPr>
            <p:ph type="body" sz="quarter" idx="13" hasCustomPrompt="1"/>
          </p:nvPr>
        </p:nvSpPr>
        <p:spPr>
          <a:xfrm>
            <a:off x="250825" y="1234448"/>
            <a:ext cx="4681537" cy="285750"/>
          </a:xfrm>
        </p:spPr>
        <p:txBody>
          <a:bodyPr lIns="0" rIns="0">
            <a:noAutofit/>
          </a:bodyPr>
          <a:lstStyle>
            <a:lvl1pPr>
              <a:buNone/>
              <a:defRPr sz="1800" b="1"/>
            </a:lvl1pPr>
          </a:lstStyle>
          <a:p>
            <a:pPr lvl="0"/>
            <a:r>
              <a:rPr lang="en-US" dirty="0"/>
              <a:t>Subtitle</a:t>
            </a:r>
          </a:p>
        </p:txBody>
      </p:sp>
      <p:sp>
        <p:nvSpPr>
          <p:cNvPr id="9" name="Slide Number Placeholder 5"/>
          <p:cNvSpPr txBox="1">
            <a:spLocks/>
          </p:cNvSpPr>
          <p:nvPr userDrawn="1"/>
        </p:nvSpPr>
        <p:spPr>
          <a:xfrm>
            <a:off x="4968044" y="4897396"/>
            <a:ext cx="3871156" cy="183356"/>
          </a:xfrm>
          <a:prstGeom prst="rect">
            <a:avLst/>
          </a:prstGeom>
        </p:spPr>
        <p:txBody>
          <a:bodyPr lIns="0" rIns="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accent4">
                    <a:lumMod val="60000"/>
                    <a:lumOff val="40000"/>
                  </a:schemeClr>
                </a:solidFill>
                <a:effectLst/>
                <a:uLnTx/>
                <a:uFillTx/>
                <a:latin typeface="Arial" pitchFamily="34" charset="0"/>
                <a:ea typeface="+mn-ea"/>
                <a:cs typeface="Arial" pitchFamily="34" charset="0"/>
              </a:rPr>
              <a:t>© 2015 Manuficient Consulting Proprietary &amp; Confidential </a:t>
            </a:r>
            <a:fld id="{DF944FC8-44F2-47AE-A784-675910992D51}" type="slidenum">
              <a:rPr kumimoji="0" lang="en-US" sz="1000" b="0" i="0" u="none" strike="noStrike" kern="1200" cap="none" spc="0" normalizeH="0" baseline="0" noProof="0" smtClean="0">
                <a:ln>
                  <a:noFill/>
                </a:ln>
                <a:solidFill>
                  <a:schemeClr val="accent4">
                    <a:lumMod val="60000"/>
                    <a:lumOff val="40000"/>
                  </a:schemeClr>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accent4">
                  <a:lumMod val="60000"/>
                  <a:lumOff val="40000"/>
                </a:schemeClr>
              </a:solidFill>
              <a:effectLst/>
              <a:uLnTx/>
              <a:uFillTx/>
              <a:latin typeface="Arial" pitchFamily="34" charset="0"/>
              <a:ea typeface="+mn-ea"/>
              <a:cs typeface="Arial" pitchFamily="34" charset="0"/>
            </a:endParaRPr>
          </a:p>
        </p:txBody>
      </p:sp>
      <p:cxnSp>
        <p:nvCxnSpPr>
          <p:cNvPr id="13" name="Straight Connector 12"/>
          <p:cNvCxnSpPr/>
          <p:nvPr userDrawn="1"/>
        </p:nvCxnSpPr>
        <p:spPr>
          <a:xfrm>
            <a:off x="2729538" y="352970"/>
            <a:ext cx="6414462" cy="119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4" name="Picture 2" descr="E:\Consulting\Manuficient Graphics\ManuficientLogoLong2.png"/>
          <p:cNvPicPr>
            <a:picLocks noChangeAspect="1" noChangeArrowheads="1"/>
          </p:cNvPicPr>
          <p:nvPr userDrawn="1"/>
        </p:nvPicPr>
        <p:blipFill>
          <a:blip r:embed="rId2" cstate="print"/>
          <a:srcRect/>
          <a:stretch>
            <a:fillRect/>
          </a:stretch>
        </p:blipFill>
        <p:spPr bwMode="auto">
          <a:xfrm>
            <a:off x="214938" y="142052"/>
            <a:ext cx="2514600" cy="332815"/>
          </a:xfrm>
          <a:prstGeom prst="rect">
            <a:avLst/>
          </a:prstGeom>
          <a:noFill/>
        </p:spPr>
      </p:pic>
      <p:cxnSp>
        <p:nvCxnSpPr>
          <p:cNvPr id="16" name="Straight Connector 15"/>
          <p:cNvCxnSpPr/>
          <p:nvPr userDrawn="1"/>
        </p:nvCxnSpPr>
        <p:spPr>
          <a:xfrm>
            <a:off x="0" y="350772"/>
            <a:ext cx="228600" cy="119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2735797" y="344611"/>
            <a:ext cx="873637" cy="161583"/>
          </a:xfrm>
          <a:prstGeom prst="rect">
            <a:avLst/>
          </a:prstGeom>
          <a:noFill/>
          <a:ln w="19050">
            <a:noFill/>
          </a:ln>
        </p:spPr>
        <p:txBody>
          <a:bodyPr wrap="none" lIns="0" tIns="0" rIns="0" bIns="0" rtlCol="0">
            <a:spAutoFit/>
          </a:bodyPr>
          <a:lstStyle/>
          <a:p>
            <a:r>
              <a:rPr lang="en-US" sz="1050" i="1" dirty="0">
                <a:solidFill>
                  <a:schemeClr val="bg2"/>
                </a:solidFill>
                <a:latin typeface="Arial" pitchFamily="34" charset="0"/>
                <a:cs typeface="Arial" pitchFamily="34" charset="0"/>
              </a:rPr>
              <a:t>Make It</a:t>
            </a:r>
            <a:r>
              <a:rPr lang="en-US" sz="1050" i="1" baseline="0" dirty="0">
                <a:solidFill>
                  <a:schemeClr val="bg2"/>
                </a:solidFill>
                <a:latin typeface="Arial" pitchFamily="34" charset="0"/>
                <a:cs typeface="Arial" pitchFamily="34" charset="0"/>
              </a:rPr>
              <a:t> Better.</a:t>
            </a:r>
            <a:endParaRPr lang="en-US" sz="1050" i="1" dirty="0">
              <a:solidFill>
                <a:schemeClr val="bg2"/>
              </a:solidFill>
              <a:latin typeface="Arial" pitchFamily="34" charset="0"/>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12" name="Picture 2" descr="C:\Users\CL Williams\Dropbox\Williams\Calvin\Business\Manuficient\Impruver.com\Images\Depositphotos_41572531_l-2015.jpg"/>
          <p:cNvPicPr>
            <a:picLocks noChangeAspect="1" noChangeArrowheads="1"/>
          </p:cNvPicPr>
          <p:nvPr userDrawn="1"/>
        </p:nvPicPr>
        <p:blipFill>
          <a:blip r:embed="rId2" cstate="print"/>
          <a:srcRect b="71299"/>
          <a:stretch>
            <a:fillRect/>
          </a:stretch>
        </p:blipFill>
        <p:spPr bwMode="auto">
          <a:xfrm rot="10800000">
            <a:off x="0" y="4800599"/>
            <a:ext cx="9144000" cy="342899"/>
          </a:xfrm>
          <a:prstGeom prst="rect">
            <a:avLst/>
          </a:prstGeom>
          <a:noFill/>
        </p:spPr>
      </p:pic>
      <p:sp>
        <p:nvSpPr>
          <p:cNvPr id="2" name="Title 1"/>
          <p:cNvSpPr>
            <a:spLocks noGrp="1"/>
          </p:cNvSpPr>
          <p:nvPr>
            <p:ph type="title" hasCustomPrompt="1"/>
          </p:nvPr>
        </p:nvSpPr>
        <p:spPr>
          <a:xfrm>
            <a:off x="195250" y="600078"/>
            <a:ext cx="8733233" cy="776114"/>
          </a:xfrm>
        </p:spPr>
        <p:txBody>
          <a:bodyPr lIns="0">
            <a:noAutofit/>
          </a:bodyPr>
          <a:lstStyle>
            <a:lvl1pPr>
              <a:defRPr/>
            </a:lvl1pPr>
          </a:lstStyle>
          <a:p>
            <a:r>
              <a:rPr lang="en-US" dirty="0"/>
              <a:t>Headline</a:t>
            </a:r>
          </a:p>
        </p:txBody>
      </p:sp>
      <p:sp>
        <p:nvSpPr>
          <p:cNvPr id="3" name="Content Placeholder 2"/>
          <p:cNvSpPr>
            <a:spLocks noGrp="1"/>
          </p:cNvSpPr>
          <p:nvPr>
            <p:ph idx="1"/>
          </p:nvPr>
        </p:nvSpPr>
        <p:spPr>
          <a:xfrm>
            <a:off x="195250" y="1815666"/>
            <a:ext cx="8733233" cy="2984934"/>
          </a:xfrm>
        </p:spPr>
        <p:txBody>
          <a:bodyPr lIns="0">
            <a:noAutofit/>
          </a:bodyPr>
          <a:lstStyle>
            <a:lvl1pPr marL="173038" indent="-173038">
              <a:buFont typeface="Arial" pitchFamily="34" charset="0"/>
              <a:buChar char="•"/>
              <a:defRPr/>
            </a:lvl1pPr>
            <a:lvl2pPr marL="342900" indent="-169863">
              <a:buFontTx/>
              <a:buChar char="-"/>
              <a:tabLst>
                <a:tab pos="342900" algn="l"/>
              </a:tabLst>
              <a:defRPr/>
            </a:lvl2pPr>
            <a:lvl3pPr marL="1143000" indent="-800100">
              <a:buNone/>
              <a:defRPr baseline="0"/>
            </a:lvl3pPr>
          </a:lstStyle>
          <a:p>
            <a:pPr lvl="0"/>
            <a:r>
              <a:rPr lang="en-US" dirty="0"/>
              <a:t>Click to edit Master text styles</a:t>
            </a:r>
          </a:p>
          <a:p>
            <a:pPr lvl="1"/>
            <a:r>
              <a:rPr lang="en-US" dirty="0"/>
              <a:t>Second level</a:t>
            </a:r>
          </a:p>
          <a:p>
            <a:pPr lvl="2"/>
            <a:r>
              <a:rPr lang="en-US" dirty="0"/>
              <a:t>- Third level</a:t>
            </a:r>
          </a:p>
        </p:txBody>
      </p:sp>
      <p:sp>
        <p:nvSpPr>
          <p:cNvPr id="15" name="Text Placeholder 14"/>
          <p:cNvSpPr>
            <a:spLocks noGrp="1"/>
          </p:cNvSpPr>
          <p:nvPr>
            <p:ph type="body" sz="quarter" idx="13" hasCustomPrompt="1"/>
          </p:nvPr>
        </p:nvSpPr>
        <p:spPr>
          <a:xfrm>
            <a:off x="195250" y="1410503"/>
            <a:ext cx="3898765" cy="369159"/>
          </a:xfrm>
        </p:spPr>
        <p:txBody>
          <a:bodyPr lIns="0">
            <a:noAutofit/>
          </a:bodyPr>
          <a:lstStyle>
            <a:lvl1pPr>
              <a:buNone/>
              <a:defRPr sz="1800" b="1"/>
            </a:lvl1pPr>
          </a:lstStyle>
          <a:p>
            <a:pPr lvl="0"/>
            <a:r>
              <a:rPr lang="en-US" dirty="0"/>
              <a:t>Subtitle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13" name="Group 12"/>
          <p:cNvGrpSpPr/>
          <p:nvPr userDrawn="1"/>
        </p:nvGrpSpPr>
        <p:grpSpPr>
          <a:xfrm>
            <a:off x="0" y="-20539"/>
            <a:ext cx="9144000" cy="5164039"/>
            <a:chOff x="0" y="-20539"/>
            <a:chExt cx="9144000" cy="5164039"/>
          </a:xfrm>
        </p:grpSpPr>
        <p:pic>
          <p:nvPicPr>
            <p:cNvPr id="10" name="Picture 9" descr="Depositphotos_39907805_l-2015.jpg"/>
            <p:cNvPicPr>
              <a:picLocks noChangeAspect="1"/>
            </p:cNvPicPr>
            <p:nvPr userDrawn="1"/>
          </p:nvPicPr>
          <p:blipFill>
            <a:blip r:embed="rId2" cstate="print"/>
            <a:srcRect b="47126"/>
            <a:stretch>
              <a:fillRect/>
            </a:stretch>
          </p:blipFill>
          <p:spPr>
            <a:xfrm>
              <a:off x="0" y="-20539"/>
              <a:ext cx="9144000" cy="1656185"/>
            </a:xfrm>
            <a:prstGeom prst="rect">
              <a:avLst/>
            </a:prstGeom>
          </p:spPr>
        </p:pic>
        <p:pic>
          <p:nvPicPr>
            <p:cNvPr id="11" name="Picture 10" descr="Depositphotos_39907805_l-2015.jpg"/>
            <p:cNvPicPr>
              <a:picLocks noChangeAspect="1"/>
            </p:cNvPicPr>
            <p:nvPr userDrawn="1"/>
          </p:nvPicPr>
          <p:blipFill>
            <a:blip r:embed="rId2" cstate="print"/>
            <a:srcRect t="48008" b="268"/>
            <a:stretch>
              <a:fillRect/>
            </a:stretch>
          </p:blipFill>
          <p:spPr>
            <a:xfrm>
              <a:off x="0" y="3523320"/>
              <a:ext cx="9144000" cy="1620180"/>
            </a:xfrm>
            <a:prstGeom prst="rect">
              <a:avLst/>
            </a:prstGeom>
          </p:spPr>
        </p:pic>
      </p:grpSp>
      <p:sp>
        <p:nvSpPr>
          <p:cNvPr id="2" name="Title 1"/>
          <p:cNvSpPr>
            <a:spLocks noGrp="1"/>
          </p:cNvSpPr>
          <p:nvPr>
            <p:ph type="title" hasCustomPrompt="1"/>
          </p:nvPr>
        </p:nvSpPr>
        <p:spPr>
          <a:xfrm>
            <a:off x="195250" y="600078"/>
            <a:ext cx="8733233" cy="776114"/>
          </a:xfrm>
        </p:spPr>
        <p:txBody>
          <a:bodyPr lIns="0">
            <a:noAutofit/>
          </a:bodyPr>
          <a:lstStyle>
            <a:lvl1pPr>
              <a:defRPr/>
            </a:lvl1pPr>
          </a:lstStyle>
          <a:p>
            <a:r>
              <a:rPr lang="en-US" dirty="0"/>
              <a:t>Headline</a:t>
            </a:r>
          </a:p>
        </p:txBody>
      </p:sp>
      <p:sp>
        <p:nvSpPr>
          <p:cNvPr id="3" name="Content Placeholder 2"/>
          <p:cNvSpPr>
            <a:spLocks noGrp="1"/>
          </p:cNvSpPr>
          <p:nvPr>
            <p:ph idx="1"/>
          </p:nvPr>
        </p:nvSpPr>
        <p:spPr>
          <a:xfrm>
            <a:off x="195250" y="1815666"/>
            <a:ext cx="8733233" cy="2984934"/>
          </a:xfrm>
        </p:spPr>
        <p:txBody>
          <a:bodyPr lIns="0">
            <a:noAutofit/>
          </a:bodyPr>
          <a:lstStyle>
            <a:lvl1pPr marL="173038" indent="-173038">
              <a:buFont typeface="Arial" pitchFamily="34" charset="0"/>
              <a:buChar char="•"/>
              <a:defRPr/>
            </a:lvl1pPr>
            <a:lvl2pPr marL="342900" indent="-169863">
              <a:buFontTx/>
              <a:buChar char="-"/>
              <a:tabLst>
                <a:tab pos="342900" algn="l"/>
              </a:tabLst>
              <a:defRPr/>
            </a:lvl2pPr>
            <a:lvl3pPr marL="1143000" indent="-800100">
              <a:buNone/>
              <a:defRPr baseline="0"/>
            </a:lvl3pPr>
          </a:lstStyle>
          <a:p>
            <a:pPr lvl="0"/>
            <a:r>
              <a:rPr lang="en-US" dirty="0"/>
              <a:t>Click to edit Master text styles</a:t>
            </a:r>
          </a:p>
          <a:p>
            <a:pPr lvl="1"/>
            <a:r>
              <a:rPr lang="en-US" dirty="0"/>
              <a:t>Second level</a:t>
            </a:r>
          </a:p>
          <a:p>
            <a:pPr lvl="2"/>
            <a:r>
              <a:rPr lang="en-US" dirty="0"/>
              <a:t>- Third level</a:t>
            </a:r>
          </a:p>
        </p:txBody>
      </p:sp>
      <p:sp>
        <p:nvSpPr>
          <p:cNvPr id="15" name="Text Placeholder 14"/>
          <p:cNvSpPr>
            <a:spLocks noGrp="1"/>
          </p:cNvSpPr>
          <p:nvPr>
            <p:ph type="body" sz="quarter" idx="13" hasCustomPrompt="1"/>
          </p:nvPr>
        </p:nvSpPr>
        <p:spPr>
          <a:xfrm>
            <a:off x="195250" y="1410503"/>
            <a:ext cx="3898765" cy="369159"/>
          </a:xfrm>
        </p:spPr>
        <p:txBody>
          <a:bodyPr lIns="0">
            <a:noAutofit/>
          </a:bodyPr>
          <a:lstStyle>
            <a:lvl1pPr>
              <a:buNone/>
              <a:defRPr sz="1800" b="1"/>
            </a:lvl1pPr>
          </a:lstStyle>
          <a:p>
            <a:pPr lvl="0"/>
            <a:r>
              <a:rPr lang="en-US" dirty="0"/>
              <a:t>Subtitle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0" name="Picture 19" descr="Manuficient-Floor Background.jpg"/>
          <p:cNvPicPr>
            <a:picLocks noChangeAspect="1"/>
          </p:cNvPicPr>
          <p:nvPr userDrawn="1"/>
        </p:nvPicPr>
        <p:blipFill>
          <a:blip r:embed="rId2" cstate="print"/>
          <a:srcRect t="93061" b="608"/>
          <a:stretch>
            <a:fillRect/>
          </a:stretch>
        </p:blipFill>
        <p:spPr>
          <a:xfrm>
            <a:off x="-508" y="5020022"/>
            <a:ext cx="9144000" cy="123478"/>
          </a:xfrm>
          <a:prstGeom prst="rect">
            <a:avLst/>
          </a:prstGeom>
        </p:spPr>
      </p:pic>
      <p:sp>
        <p:nvSpPr>
          <p:cNvPr id="2" name="Title 1"/>
          <p:cNvSpPr>
            <a:spLocks noGrp="1"/>
          </p:cNvSpPr>
          <p:nvPr>
            <p:ph type="title" hasCustomPrompt="1"/>
          </p:nvPr>
        </p:nvSpPr>
        <p:spPr>
          <a:xfrm>
            <a:off x="195250" y="600078"/>
            <a:ext cx="8733233" cy="776114"/>
          </a:xfrm>
        </p:spPr>
        <p:txBody>
          <a:bodyPr lIns="0">
            <a:noAutofit/>
          </a:bodyPr>
          <a:lstStyle>
            <a:lvl1pPr>
              <a:defRPr/>
            </a:lvl1pPr>
          </a:lstStyle>
          <a:p>
            <a:r>
              <a:rPr lang="en-US" dirty="0"/>
              <a:t>Headline</a:t>
            </a:r>
          </a:p>
        </p:txBody>
      </p:sp>
      <p:sp>
        <p:nvSpPr>
          <p:cNvPr id="3" name="Content Placeholder 2"/>
          <p:cNvSpPr>
            <a:spLocks noGrp="1"/>
          </p:cNvSpPr>
          <p:nvPr>
            <p:ph idx="1"/>
          </p:nvPr>
        </p:nvSpPr>
        <p:spPr>
          <a:xfrm>
            <a:off x="195250" y="1815666"/>
            <a:ext cx="8733233" cy="2984934"/>
          </a:xfrm>
        </p:spPr>
        <p:txBody>
          <a:bodyPr lIns="0">
            <a:noAutofit/>
          </a:bodyPr>
          <a:lstStyle>
            <a:lvl1pPr marL="173038" indent="-173038">
              <a:buFont typeface="Arial" pitchFamily="34" charset="0"/>
              <a:buChar char="•"/>
              <a:defRPr/>
            </a:lvl1pPr>
            <a:lvl2pPr marL="342900" indent="-169863">
              <a:buFontTx/>
              <a:buChar char="-"/>
              <a:tabLst>
                <a:tab pos="342900" algn="l"/>
              </a:tabLst>
              <a:defRPr/>
            </a:lvl2pPr>
            <a:lvl3pPr marL="1143000" indent="-800100">
              <a:buNone/>
              <a:defRPr baseline="0"/>
            </a:lvl3pPr>
          </a:lstStyle>
          <a:p>
            <a:pPr lvl="0"/>
            <a:r>
              <a:rPr lang="en-US" dirty="0"/>
              <a:t>Click to edit Master text styles</a:t>
            </a:r>
          </a:p>
          <a:p>
            <a:pPr lvl="1"/>
            <a:r>
              <a:rPr lang="en-US" dirty="0"/>
              <a:t>Second level</a:t>
            </a:r>
          </a:p>
          <a:p>
            <a:pPr lvl="2"/>
            <a:r>
              <a:rPr lang="en-US" dirty="0"/>
              <a:t>- Third level</a:t>
            </a:r>
          </a:p>
        </p:txBody>
      </p:sp>
      <p:sp>
        <p:nvSpPr>
          <p:cNvPr id="15" name="Text Placeholder 14"/>
          <p:cNvSpPr>
            <a:spLocks noGrp="1"/>
          </p:cNvSpPr>
          <p:nvPr>
            <p:ph type="body" sz="quarter" idx="13" hasCustomPrompt="1"/>
          </p:nvPr>
        </p:nvSpPr>
        <p:spPr>
          <a:xfrm>
            <a:off x="195250" y="1410503"/>
            <a:ext cx="3898765" cy="369159"/>
          </a:xfrm>
        </p:spPr>
        <p:txBody>
          <a:bodyPr lIns="0">
            <a:noAutofit/>
          </a:bodyPr>
          <a:lstStyle>
            <a:lvl1pPr>
              <a:buNone/>
              <a:defRPr sz="1800" b="1"/>
            </a:lvl1pPr>
          </a:lstStyle>
          <a:p>
            <a:pPr lvl="0"/>
            <a:r>
              <a:rPr lang="en-US" dirty="0"/>
              <a:t>Subtitle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7" name="Oval 16"/>
          <p:cNvSpPr/>
          <p:nvPr userDrawn="1"/>
        </p:nvSpPr>
        <p:spPr>
          <a:xfrm>
            <a:off x="304800" y="122406"/>
            <a:ext cx="2791036" cy="7290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5888" indent="-115888" algn="ctr">
              <a:buClr>
                <a:schemeClr val="bg2"/>
              </a:buClr>
              <a:buFont typeface="Arial" pitchFamily="34" charset="0"/>
              <a:buChar char="•"/>
            </a:pPr>
            <a:endParaRPr lang="en-US" sz="1400" dirty="0">
              <a:solidFill>
                <a:schemeClr val="tx1"/>
              </a:solidFill>
              <a:latin typeface="Arial" pitchFamily="34" charset="0"/>
              <a:cs typeface="Arial" pitchFamily="34" charset="0"/>
            </a:endParaRPr>
          </a:p>
        </p:txBody>
      </p:sp>
      <p:sp>
        <p:nvSpPr>
          <p:cNvPr id="2" name="Title 1"/>
          <p:cNvSpPr>
            <a:spLocks noGrp="1"/>
          </p:cNvSpPr>
          <p:nvPr>
            <p:ph type="title" hasCustomPrompt="1"/>
          </p:nvPr>
        </p:nvSpPr>
        <p:spPr>
          <a:xfrm>
            <a:off x="304800" y="571500"/>
            <a:ext cx="8534400" cy="628650"/>
          </a:xfrm>
        </p:spPr>
        <p:txBody>
          <a:bodyPr lIns="0">
            <a:noAutofit/>
          </a:bodyPr>
          <a:lstStyle>
            <a:lvl1pPr>
              <a:defRPr/>
            </a:lvl1pPr>
          </a:lstStyle>
          <a:p>
            <a:r>
              <a:rPr lang="en-US" dirty="0"/>
              <a:t>Headline</a:t>
            </a:r>
          </a:p>
        </p:txBody>
      </p:sp>
      <p:sp>
        <p:nvSpPr>
          <p:cNvPr id="3" name="Content Placeholder 2"/>
          <p:cNvSpPr>
            <a:spLocks noGrp="1"/>
          </p:cNvSpPr>
          <p:nvPr>
            <p:ph idx="1"/>
          </p:nvPr>
        </p:nvSpPr>
        <p:spPr>
          <a:xfrm>
            <a:off x="304800" y="1543050"/>
            <a:ext cx="8534400" cy="3257550"/>
          </a:xfrm>
        </p:spPr>
        <p:txBody>
          <a:bodyPr lIns="0">
            <a:noAutofit/>
          </a:bodyPr>
          <a:lstStyle>
            <a:lvl1pPr marL="173038" indent="-173038">
              <a:buFont typeface="Arial" pitchFamily="34" charset="0"/>
              <a:buChar char="•"/>
              <a:defRPr/>
            </a:lvl1pPr>
            <a:lvl2pPr marL="342900" indent="-169863">
              <a:buFontTx/>
              <a:buChar char="-"/>
              <a:tabLst>
                <a:tab pos="342900" algn="l"/>
              </a:tabLst>
              <a:defRPr/>
            </a:lvl2pPr>
            <a:lvl3pPr marL="1143000" indent="-800100">
              <a:buNone/>
              <a:defRPr baseline="0"/>
            </a:lvl3pPr>
          </a:lstStyle>
          <a:p>
            <a:pPr lvl="0"/>
            <a:r>
              <a:rPr lang="en-US" dirty="0"/>
              <a:t>Click to edit Master text styles</a:t>
            </a:r>
          </a:p>
          <a:p>
            <a:pPr lvl="1"/>
            <a:r>
              <a:rPr lang="en-US" dirty="0"/>
              <a:t>Second level</a:t>
            </a:r>
          </a:p>
          <a:p>
            <a:pPr lvl="2"/>
            <a:r>
              <a:rPr lang="en-US" dirty="0"/>
              <a:t>- Third level</a:t>
            </a:r>
          </a:p>
        </p:txBody>
      </p:sp>
      <p:sp>
        <p:nvSpPr>
          <p:cNvPr id="15" name="Text Placeholder 14"/>
          <p:cNvSpPr>
            <a:spLocks noGrp="1"/>
          </p:cNvSpPr>
          <p:nvPr>
            <p:ph type="body" sz="quarter" idx="13" hasCustomPrompt="1"/>
          </p:nvPr>
        </p:nvSpPr>
        <p:spPr>
          <a:xfrm>
            <a:off x="304800" y="1230483"/>
            <a:ext cx="3810000" cy="285750"/>
          </a:xfrm>
        </p:spPr>
        <p:txBody>
          <a:bodyPr lIns="0">
            <a:noAutofit/>
          </a:bodyPr>
          <a:lstStyle>
            <a:lvl1pPr>
              <a:buNone/>
              <a:defRPr sz="1800" b="1"/>
            </a:lvl1pPr>
          </a:lstStyle>
          <a:p>
            <a:pPr lvl="0"/>
            <a:r>
              <a:rPr lang="en-US" dirty="0"/>
              <a:t>Subtitle</a:t>
            </a:r>
          </a:p>
        </p:txBody>
      </p:sp>
      <p:sp>
        <p:nvSpPr>
          <p:cNvPr id="9" name="Slide Number Placeholder 5"/>
          <p:cNvSpPr txBox="1">
            <a:spLocks/>
          </p:cNvSpPr>
          <p:nvPr userDrawn="1"/>
        </p:nvSpPr>
        <p:spPr>
          <a:xfrm>
            <a:off x="4968044" y="4897396"/>
            <a:ext cx="3871156" cy="183356"/>
          </a:xfrm>
          <a:prstGeom prst="rect">
            <a:avLst/>
          </a:prstGeom>
        </p:spPr>
        <p:txBody>
          <a:bodyPr lIns="0" rIns="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 2016 Manuficient Consulting Proprietary &amp; Confidential </a:t>
            </a:r>
            <a:fld id="{DF944FC8-44F2-47AE-A784-675910992D51}" type="slidenum">
              <a:rPr kumimoji="0" lang="en-US" sz="1000" b="0" i="0" u="none" strike="noStrike" kern="1200" cap="none" spc="0" normalizeH="0" baseline="0" noProof="0" smtClean="0">
                <a:ln>
                  <a:noFill/>
                </a:ln>
                <a:solidFill>
                  <a:schemeClr val="bg1"/>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16" name="TextBox 15"/>
          <p:cNvSpPr txBox="1"/>
          <p:nvPr userDrawn="1"/>
        </p:nvSpPr>
        <p:spPr>
          <a:xfrm>
            <a:off x="8006758" y="182311"/>
            <a:ext cx="921727" cy="161583"/>
          </a:xfrm>
          <a:prstGeom prst="rect">
            <a:avLst/>
          </a:prstGeom>
          <a:noFill/>
          <a:ln w="19050">
            <a:noFill/>
          </a:ln>
        </p:spPr>
        <p:txBody>
          <a:bodyPr wrap="none" lIns="0" tIns="0" rIns="0" bIns="0" rtlCol="0">
            <a:spAutoFit/>
          </a:bodyPr>
          <a:lstStyle/>
          <a:p>
            <a:r>
              <a:rPr lang="en-US" sz="1050" b="1" i="1" dirty="0">
                <a:solidFill>
                  <a:schemeClr val="bg1"/>
                </a:solidFill>
                <a:latin typeface="Arial" pitchFamily="34" charset="0"/>
                <a:cs typeface="Arial" pitchFamily="34" charset="0"/>
              </a:rPr>
              <a:t>Make It</a:t>
            </a:r>
            <a:r>
              <a:rPr lang="en-US" sz="1050" b="1" i="1" baseline="0" dirty="0">
                <a:solidFill>
                  <a:schemeClr val="bg1"/>
                </a:solidFill>
                <a:latin typeface="Arial" pitchFamily="34" charset="0"/>
                <a:cs typeface="Arial" pitchFamily="34" charset="0"/>
              </a:rPr>
              <a:t> Better.</a:t>
            </a:r>
            <a:endParaRPr lang="en-US" sz="1050" b="1" i="1" dirty="0">
              <a:solidFill>
                <a:schemeClr val="bg1"/>
              </a:solidFill>
              <a:latin typeface="Arial" pitchFamily="34" charset="0"/>
              <a:cs typeface="Arial" pitchFamily="34" charset="0"/>
            </a:endParaRPr>
          </a:p>
        </p:txBody>
      </p:sp>
      <p:pic>
        <p:nvPicPr>
          <p:cNvPr id="18" name="Picture 2" descr="E:\Consulting\Manuficient Graphics\ManuficientLogoLong2.png"/>
          <p:cNvPicPr>
            <a:picLocks noChangeAspect="1" noChangeArrowheads="1"/>
          </p:cNvPicPr>
          <p:nvPr userDrawn="1"/>
        </p:nvPicPr>
        <p:blipFill>
          <a:blip r:embed="rId2" cstate="print"/>
          <a:srcRect/>
          <a:stretch>
            <a:fillRect/>
          </a:stretch>
        </p:blipFill>
        <p:spPr bwMode="auto">
          <a:xfrm>
            <a:off x="709000" y="230431"/>
            <a:ext cx="1980220" cy="262088"/>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9"/>
            </p:custDataLst>
            <p:extLst>
              <p:ext uri="{D42A27DB-BD31-4B8C-83A1-F6EECF244321}">
                <p14:modId xmlns:p14="http://schemas.microsoft.com/office/powerpoint/2010/main" val="1761509226"/>
              </p:ext>
            </p:extLst>
          </p:nvPr>
        </p:nvGraphicFramePr>
        <p:xfrm>
          <a:off x="1588" y="1192"/>
          <a:ext cx="1587" cy="1190"/>
        </p:xfrm>
        <a:graphic>
          <a:graphicData uri="http://schemas.openxmlformats.org/presentationml/2006/ole">
            <mc:AlternateContent xmlns:mc="http://schemas.openxmlformats.org/markup-compatibility/2006">
              <mc:Choice xmlns:v="urn:schemas-microsoft-com:vml" Requires="v">
                <p:oleObj spid="_x0000_s1192" name="think-cell Slide" r:id="rId10" imgW="360" imgH="360" progId="">
                  <p:embed/>
                </p:oleObj>
              </mc:Choice>
              <mc:Fallback>
                <p:oleObj name="think-cell Slide" r:id="rId10" imgW="360" imgH="360" progId="">
                  <p:embed/>
                  <p:pic>
                    <p:nvPicPr>
                      <p:cNvPr id="0" name="Picture 13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a:xfrm>
            <a:off x="228600" y="685800"/>
            <a:ext cx="8686800" cy="62865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457200" y="1714500"/>
            <a:ext cx="8229600" cy="28801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050726C-37B4-4299-9AAF-D62B73CD3716}" type="datetime1">
              <a:rPr lang="en-US" smtClean="0"/>
              <a:pPr/>
              <a:t>11/30/2018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Manuficient Consulting Unique Identifier</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F944FC8-44F2-47AE-A784-675910992D5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1" r:id="rId4"/>
    <p:sldLayoutId id="2147483658" r:id="rId5"/>
    <p:sldLayoutId id="2147483659" r:id="rId6"/>
  </p:sldLayoutIdLst>
  <p:hf hdr="0" dt="0"/>
  <p:txStyles>
    <p:titleStyle>
      <a:lvl1pPr algn="l" defTabSz="914400" rtl="0" eaLnBrk="1" latinLnBrk="0" hangingPunct="1">
        <a:spcBef>
          <a:spcPct val="0"/>
        </a:spcBef>
        <a:buNone/>
        <a:defRPr sz="2400" kern="1200">
          <a:solidFill>
            <a:schemeClr val="tx1"/>
          </a:solidFill>
          <a:latin typeface="Arial" pitchFamily="34" charset="0"/>
          <a:ea typeface="+mj-ea"/>
          <a:cs typeface="Arial" pitchFamily="34" charset="0"/>
        </a:defRPr>
      </a:lvl1pPr>
    </p:titleStyle>
    <p:bodyStyle>
      <a:lvl1pPr marL="173038" indent="-173038"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1pPr>
      <a:lvl2pPr marL="342900" indent="-169863" algn="l" defTabSz="914400" rtl="0" eaLnBrk="1" latinLnBrk="0" hangingPunct="1">
        <a:spcBef>
          <a:spcPct val="20000"/>
        </a:spcBef>
        <a:buFont typeface="Arial" pitchFamily="34" charset="0"/>
        <a:buChar char="–"/>
        <a:tabLst/>
        <a:defRPr sz="1400" kern="1200">
          <a:solidFill>
            <a:schemeClr val="tx1"/>
          </a:solidFill>
          <a:latin typeface="Arial" pitchFamily="34" charset="0"/>
          <a:ea typeface="+mn-ea"/>
          <a:cs typeface="Arial" pitchFamily="34" charset="0"/>
        </a:defRPr>
      </a:lvl2pPr>
      <a:lvl3pPr marL="460375" indent="-117475"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3pPr>
      <a:lvl4pPr marL="628650" indent="-168275"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801688" indent="-173038"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169F9BE-6528-4F37-B2CC-AF3D694BECB3}"/>
              </a:ext>
            </a:extLst>
          </p:cNvPr>
          <p:cNvPicPr>
            <a:picLocks noChangeAspect="1"/>
          </p:cNvPicPr>
          <p:nvPr/>
        </p:nvPicPr>
        <p:blipFill>
          <a:blip r:embed="rId3"/>
          <a:stretch>
            <a:fillRect/>
          </a:stretch>
        </p:blipFill>
        <p:spPr>
          <a:xfrm>
            <a:off x="337456" y="0"/>
            <a:ext cx="8663036" cy="5143500"/>
          </a:xfrm>
          <a:prstGeom prst="rect">
            <a:avLst/>
          </a:prstGeom>
        </p:spPr>
      </p:pic>
    </p:spTree>
    <p:extLst>
      <p:ext uri="{BB962C8B-B14F-4D97-AF65-F5344CB8AC3E}">
        <p14:creationId xmlns:p14="http://schemas.microsoft.com/office/powerpoint/2010/main" val="3810229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Plan</a:t>
            </a:r>
            <a:r>
              <a:rPr lang="en-US" dirty="0"/>
              <a:t> [Situation Overview]</a:t>
            </a:r>
          </a:p>
        </p:txBody>
      </p:sp>
      <p:sp>
        <p:nvSpPr>
          <p:cNvPr id="32" name="Text Placeholder 31"/>
          <p:cNvSpPr>
            <a:spLocks noGrp="1"/>
          </p:cNvSpPr>
          <p:nvPr>
            <p:ph type="body" sz="quarter" idx="13"/>
          </p:nvPr>
        </p:nvSpPr>
        <p:spPr/>
        <p:txBody>
          <a:bodyPr/>
          <a:lstStyle/>
          <a:p>
            <a:endParaRPr lang="en-US" dirty="0"/>
          </a:p>
        </p:txBody>
      </p:sp>
      <p:grpSp>
        <p:nvGrpSpPr>
          <p:cNvPr id="27" name="Group 26"/>
          <p:cNvGrpSpPr/>
          <p:nvPr/>
        </p:nvGrpSpPr>
        <p:grpSpPr>
          <a:xfrm>
            <a:off x="195250" y="1779662"/>
            <a:ext cx="4274735" cy="3168940"/>
            <a:chOff x="195250" y="1341776"/>
            <a:chExt cx="4274735" cy="3606826"/>
          </a:xfrm>
        </p:grpSpPr>
        <p:sp>
          <p:nvSpPr>
            <p:cNvPr id="11" name="Rectangle 10"/>
            <p:cNvSpPr/>
            <p:nvPr/>
          </p:nvSpPr>
          <p:spPr>
            <a:xfrm>
              <a:off x="201247" y="1341776"/>
              <a:ext cx="4268738" cy="118872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5888" indent="-115888" algn="ctr">
                <a:buClr>
                  <a:schemeClr val="bg2"/>
                </a:buClr>
              </a:pPr>
              <a:r>
                <a:rPr lang="en-US" sz="1400" b="1" dirty="0">
                  <a:solidFill>
                    <a:schemeClr val="tx1"/>
                  </a:solidFill>
                  <a:latin typeface="Arial" pitchFamily="34" charset="0"/>
                  <a:cs typeface="Arial" pitchFamily="34" charset="0"/>
                </a:rPr>
                <a:t>Vision Statement:</a:t>
              </a:r>
            </a:p>
            <a:p>
              <a:pPr marL="115888" indent="-115888" algn="ctr">
                <a:buClr>
                  <a:schemeClr val="bg2"/>
                </a:buClr>
              </a:pPr>
              <a:r>
                <a:rPr lang="en-US" sz="1400" dirty="0">
                  <a:solidFill>
                    <a:schemeClr val="tx1"/>
                  </a:solidFill>
                  <a:latin typeface="Arial" pitchFamily="34" charset="0"/>
                  <a:cs typeface="Arial" pitchFamily="34" charset="0"/>
                </a:rPr>
                <a:t>Reduce fresh water requirement to ensure the viability of expansion of the company. There is no additional water to meet expansion requirement.</a:t>
              </a:r>
            </a:p>
          </p:txBody>
        </p:sp>
        <p:sp>
          <p:nvSpPr>
            <p:cNvPr id="12" name="Rectangle 11"/>
            <p:cNvSpPr/>
            <p:nvPr/>
          </p:nvSpPr>
          <p:spPr>
            <a:xfrm>
              <a:off x="195250" y="2473827"/>
              <a:ext cx="4268738" cy="118872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5888" indent="-115888" algn="ctr">
                <a:buClr>
                  <a:schemeClr val="bg2"/>
                </a:buClr>
              </a:pPr>
              <a:r>
                <a:rPr lang="en-US" sz="1400" b="1" dirty="0">
                  <a:solidFill>
                    <a:schemeClr val="tx1"/>
                  </a:solidFill>
                  <a:latin typeface="Arial" pitchFamily="34" charset="0"/>
                  <a:cs typeface="Arial" pitchFamily="34" charset="0"/>
                </a:rPr>
                <a:t>Target Condition:</a:t>
              </a:r>
            </a:p>
            <a:p>
              <a:pPr marL="115888" indent="-115888" algn="ctr">
                <a:buClr>
                  <a:schemeClr val="bg2"/>
                </a:buClr>
              </a:pPr>
              <a:r>
                <a:rPr lang="en-US" sz="1400" dirty="0">
                  <a:solidFill>
                    <a:schemeClr val="tx1"/>
                  </a:solidFill>
                  <a:latin typeface="Arial" pitchFamily="34" charset="0"/>
                  <a:cs typeface="Arial" pitchFamily="34" charset="0"/>
                </a:rPr>
                <a:t>Reduction of fresh water consumption by 50% by adopting 3 R, Reduce, Reuse and Recycle of water through total water management.</a:t>
              </a:r>
            </a:p>
          </p:txBody>
        </p:sp>
        <p:sp>
          <p:nvSpPr>
            <p:cNvPr id="13" name="Rectangle 12"/>
            <p:cNvSpPr/>
            <p:nvPr/>
          </p:nvSpPr>
          <p:spPr>
            <a:xfrm>
              <a:off x="195250" y="3759882"/>
              <a:ext cx="4268738" cy="118872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5888" indent="-115888" algn="ctr">
                <a:buClr>
                  <a:schemeClr val="bg2"/>
                </a:buClr>
              </a:pPr>
              <a:r>
                <a:rPr lang="en-US" sz="1400" b="1" dirty="0">
                  <a:solidFill>
                    <a:schemeClr val="tx1"/>
                  </a:solidFill>
                  <a:latin typeface="Arial" pitchFamily="34" charset="0"/>
                  <a:cs typeface="Arial" pitchFamily="34" charset="0"/>
                </a:rPr>
                <a:t>Current Condition:</a:t>
              </a:r>
            </a:p>
            <a:p>
              <a:pPr marL="115888" indent="-115888" algn="ctr">
                <a:buClr>
                  <a:schemeClr val="bg2"/>
                </a:buClr>
              </a:pPr>
              <a:r>
                <a:rPr lang="en-US" sz="1400" dirty="0">
                  <a:solidFill>
                    <a:schemeClr val="tx1"/>
                  </a:solidFill>
                  <a:latin typeface="Arial" pitchFamily="34" charset="0"/>
                  <a:cs typeface="Arial" pitchFamily="34" charset="0"/>
                </a:rPr>
                <a:t>Currently fresh water is used to meet all the requirements of process, air washers, gardening and other miscellaneous and treated waste water is drained.</a:t>
              </a:r>
            </a:p>
          </p:txBody>
        </p:sp>
      </p:grpSp>
      <p:graphicFrame>
        <p:nvGraphicFramePr>
          <p:cNvPr id="14" name="Chart 13"/>
          <p:cNvGraphicFramePr/>
          <p:nvPr>
            <p:extLst>
              <p:ext uri="{D42A27DB-BD31-4B8C-83A1-F6EECF244321}">
                <p14:modId xmlns:p14="http://schemas.microsoft.com/office/powerpoint/2010/main" val="3050063992"/>
              </p:ext>
            </p:extLst>
          </p:nvPr>
        </p:nvGraphicFramePr>
        <p:xfrm>
          <a:off x="4571999" y="1014077"/>
          <a:ext cx="4356484" cy="14597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ext uri="{D42A27DB-BD31-4B8C-83A1-F6EECF244321}">
                <p14:modId xmlns:p14="http://schemas.microsoft.com/office/powerpoint/2010/main" val="1058006840"/>
              </p:ext>
            </p:extLst>
          </p:nvPr>
        </p:nvGraphicFramePr>
        <p:xfrm>
          <a:off x="4644007" y="2473826"/>
          <a:ext cx="4284475" cy="12860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p:nvPr>
            <p:extLst>
              <p:ext uri="{D42A27DB-BD31-4B8C-83A1-F6EECF244321}">
                <p14:modId xmlns:p14="http://schemas.microsoft.com/office/powerpoint/2010/main" val="2333274949"/>
              </p:ext>
            </p:extLst>
          </p:nvPr>
        </p:nvGraphicFramePr>
        <p:xfrm>
          <a:off x="4724400" y="3662547"/>
          <a:ext cx="4276092" cy="1378241"/>
        </p:xfrm>
        <a:graphic>
          <a:graphicData uri="http://schemas.openxmlformats.org/drawingml/2006/chart">
            <c:chart xmlns:c="http://schemas.openxmlformats.org/drawingml/2006/chart" xmlns:r="http://schemas.openxmlformats.org/officeDocument/2006/relationships" r:id="rId4"/>
          </a:graphicData>
        </a:graphic>
      </p:graphicFrame>
      <p:sp>
        <p:nvSpPr>
          <p:cNvPr id="17" name="Rectangle 16"/>
          <p:cNvSpPr/>
          <p:nvPr/>
        </p:nvSpPr>
        <p:spPr>
          <a:xfrm>
            <a:off x="4752020" y="699542"/>
            <a:ext cx="182880" cy="1188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5888" indent="-115888" algn="ctr">
              <a:buClr>
                <a:schemeClr val="bg2"/>
              </a:buClr>
              <a:buFont typeface="Arial" pitchFamily="34" charset="0"/>
              <a:buChar char="•"/>
            </a:pPr>
            <a:endParaRPr lang="en-US" sz="1400" dirty="0">
              <a:solidFill>
                <a:schemeClr val="tx1"/>
              </a:solidFill>
              <a:latin typeface="Arial" pitchFamily="34" charset="0"/>
              <a:cs typeface="Arial" pitchFamily="34" charset="0"/>
            </a:endParaRPr>
          </a:p>
        </p:txBody>
      </p:sp>
      <p:sp>
        <p:nvSpPr>
          <p:cNvPr id="18" name="Rectangle 17"/>
          <p:cNvSpPr/>
          <p:nvPr/>
        </p:nvSpPr>
        <p:spPr>
          <a:xfrm>
            <a:off x="6253484" y="686412"/>
            <a:ext cx="182880" cy="11887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5888" indent="-115888" algn="ctr">
              <a:buClr>
                <a:schemeClr val="bg2"/>
              </a:buClr>
              <a:buFont typeface="Arial" pitchFamily="34" charset="0"/>
              <a:buChar char="•"/>
            </a:pPr>
            <a:endParaRPr lang="en-US" sz="1400" dirty="0">
              <a:solidFill>
                <a:schemeClr val="tx1"/>
              </a:solidFill>
              <a:latin typeface="Arial" pitchFamily="34" charset="0"/>
              <a:cs typeface="Arial" pitchFamily="34" charset="0"/>
            </a:endParaRPr>
          </a:p>
        </p:txBody>
      </p:sp>
      <p:sp>
        <p:nvSpPr>
          <p:cNvPr id="19" name="TextBox 18"/>
          <p:cNvSpPr txBox="1"/>
          <p:nvPr/>
        </p:nvSpPr>
        <p:spPr>
          <a:xfrm>
            <a:off x="4968044" y="681002"/>
            <a:ext cx="738985" cy="153888"/>
          </a:xfrm>
          <a:prstGeom prst="rect">
            <a:avLst/>
          </a:prstGeom>
          <a:solidFill>
            <a:schemeClr val="bg1"/>
          </a:solidFill>
          <a:ln w="19050">
            <a:noFill/>
          </a:ln>
        </p:spPr>
        <p:txBody>
          <a:bodyPr wrap="none" lIns="0" tIns="0" rIns="0" bIns="0" rtlCol="0">
            <a:spAutoFit/>
          </a:bodyPr>
          <a:lstStyle/>
          <a:p>
            <a:r>
              <a:rPr lang="en-US" sz="1000" b="1" dirty="0">
                <a:latin typeface="Arial" pitchFamily="34" charset="0"/>
                <a:cs typeface="Arial" pitchFamily="34" charset="0"/>
              </a:rPr>
              <a:t>Fresh Water</a:t>
            </a:r>
          </a:p>
        </p:txBody>
      </p:sp>
      <p:sp>
        <p:nvSpPr>
          <p:cNvPr id="20" name="TextBox 19"/>
          <p:cNvSpPr txBox="1"/>
          <p:nvPr/>
        </p:nvSpPr>
        <p:spPr>
          <a:xfrm>
            <a:off x="6466702" y="667872"/>
            <a:ext cx="1343316" cy="153888"/>
          </a:xfrm>
          <a:prstGeom prst="rect">
            <a:avLst/>
          </a:prstGeom>
          <a:noFill/>
          <a:ln w="19050">
            <a:noFill/>
          </a:ln>
        </p:spPr>
        <p:txBody>
          <a:bodyPr wrap="none" lIns="0" tIns="0" rIns="0" bIns="0" rtlCol="0">
            <a:spAutoFit/>
          </a:bodyPr>
          <a:lstStyle/>
          <a:p>
            <a:r>
              <a:rPr lang="en-US" sz="1000" b="1" dirty="0">
                <a:latin typeface="Arial" pitchFamily="34" charset="0"/>
                <a:cs typeface="Arial" pitchFamily="34" charset="0"/>
              </a:rPr>
              <a:t>Treated Effluent water</a:t>
            </a:r>
          </a:p>
        </p:txBody>
      </p:sp>
      <p:sp>
        <p:nvSpPr>
          <p:cNvPr id="21" name="Rectangle 20"/>
          <p:cNvSpPr/>
          <p:nvPr/>
        </p:nvSpPr>
        <p:spPr>
          <a:xfrm>
            <a:off x="6253484" y="851814"/>
            <a:ext cx="182880" cy="1188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5888" indent="-115888" algn="ctr">
              <a:buClr>
                <a:schemeClr val="bg2"/>
              </a:buClr>
              <a:buFont typeface="Arial" pitchFamily="34" charset="0"/>
              <a:buChar char="•"/>
            </a:pPr>
            <a:endParaRPr lang="en-US" sz="1400" dirty="0">
              <a:solidFill>
                <a:schemeClr val="tx1"/>
              </a:solidFill>
              <a:latin typeface="Arial" pitchFamily="34" charset="0"/>
              <a:cs typeface="Arial" pitchFamily="34" charset="0"/>
            </a:endParaRPr>
          </a:p>
        </p:txBody>
      </p:sp>
      <p:sp>
        <p:nvSpPr>
          <p:cNvPr id="22" name="TextBox 21"/>
          <p:cNvSpPr txBox="1"/>
          <p:nvPr/>
        </p:nvSpPr>
        <p:spPr>
          <a:xfrm>
            <a:off x="6466702" y="833274"/>
            <a:ext cx="1375377" cy="153888"/>
          </a:xfrm>
          <a:prstGeom prst="rect">
            <a:avLst/>
          </a:prstGeom>
          <a:noFill/>
          <a:ln w="19050">
            <a:noFill/>
          </a:ln>
        </p:spPr>
        <p:txBody>
          <a:bodyPr wrap="none" lIns="0" tIns="0" rIns="0" bIns="0" rtlCol="0">
            <a:spAutoFit/>
          </a:bodyPr>
          <a:lstStyle/>
          <a:p>
            <a:r>
              <a:rPr lang="en-US" sz="1000" b="1" dirty="0">
                <a:latin typeface="Arial" pitchFamily="34" charset="0"/>
                <a:cs typeface="Arial" pitchFamily="34" charset="0"/>
              </a:rPr>
              <a:t> Treated Sewage water</a:t>
            </a:r>
          </a:p>
        </p:txBody>
      </p:sp>
      <p:sp>
        <p:nvSpPr>
          <p:cNvPr id="23" name="Rectangle 22"/>
          <p:cNvSpPr/>
          <p:nvPr/>
        </p:nvSpPr>
        <p:spPr>
          <a:xfrm>
            <a:off x="8100026" y="682078"/>
            <a:ext cx="182880" cy="1188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5888" indent="-115888" algn="ctr">
              <a:buClr>
                <a:schemeClr val="bg2"/>
              </a:buClr>
              <a:buFont typeface="Arial" pitchFamily="34" charset="0"/>
              <a:buChar char="•"/>
            </a:pPr>
            <a:endParaRPr lang="en-US" sz="1400" dirty="0">
              <a:solidFill>
                <a:schemeClr val="tx1"/>
              </a:solidFill>
              <a:latin typeface="Arial" pitchFamily="34" charset="0"/>
              <a:cs typeface="Arial" pitchFamily="34" charset="0"/>
            </a:endParaRPr>
          </a:p>
        </p:txBody>
      </p:sp>
      <p:sp>
        <p:nvSpPr>
          <p:cNvPr id="24" name="TextBox 23"/>
          <p:cNvSpPr txBox="1"/>
          <p:nvPr/>
        </p:nvSpPr>
        <p:spPr>
          <a:xfrm>
            <a:off x="8313244" y="663538"/>
            <a:ext cx="814325" cy="153888"/>
          </a:xfrm>
          <a:prstGeom prst="rect">
            <a:avLst/>
          </a:prstGeom>
          <a:noFill/>
          <a:ln w="19050">
            <a:noFill/>
          </a:ln>
        </p:spPr>
        <p:txBody>
          <a:bodyPr wrap="none" lIns="0" tIns="0" rIns="0" bIns="0" rtlCol="0">
            <a:spAutoFit/>
          </a:bodyPr>
          <a:lstStyle/>
          <a:p>
            <a:r>
              <a:rPr lang="en-US" sz="1000" b="1" dirty="0">
                <a:latin typeface="Arial" pitchFamily="34" charset="0"/>
                <a:cs typeface="Arial" pitchFamily="34" charset="0"/>
              </a:rPr>
              <a:t>process loss </a:t>
            </a:r>
          </a:p>
        </p:txBody>
      </p:sp>
      <p:sp>
        <p:nvSpPr>
          <p:cNvPr id="25" name="Rectangle 24"/>
          <p:cNvSpPr/>
          <p:nvPr/>
        </p:nvSpPr>
        <p:spPr>
          <a:xfrm>
            <a:off x="8100026" y="847480"/>
            <a:ext cx="182880" cy="1188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5888" indent="-115888" algn="ctr">
              <a:buClr>
                <a:schemeClr val="bg2"/>
              </a:buClr>
              <a:buFont typeface="Arial" pitchFamily="34" charset="0"/>
              <a:buChar char="•"/>
            </a:pPr>
            <a:endParaRPr lang="en-US" sz="1400" dirty="0">
              <a:solidFill>
                <a:schemeClr val="tx1"/>
              </a:solidFill>
              <a:latin typeface="Arial" pitchFamily="34" charset="0"/>
              <a:cs typeface="Arial" pitchFamily="34" charset="0"/>
            </a:endParaRPr>
          </a:p>
        </p:txBody>
      </p:sp>
      <p:sp>
        <p:nvSpPr>
          <p:cNvPr id="26" name="TextBox 25"/>
          <p:cNvSpPr txBox="1"/>
          <p:nvPr/>
        </p:nvSpPr>
        <p:spPr>
          <a:xfrm>
            <a:off x="8313244" y="828940"/>
            <a:ext cx="674865" cy="153888"/>
          </a:xfrm>
          <a:prstGeom prst="rect">
            <a:avLst/>
          </a:prstGeom>
          <a:noFill/>
          <a:ln w="19050">
            <a:noFill/>
          </a:ln>
        </p:spPr>
        <p:txBody>
          <a:bodyPr wrap="none" lIns="0" tIns="0" rIns="0" bIns="0" rtlCol="0">
            <a:spAutoFit/>
          </a:bodyPr>
          <a:lstStyle/>
          <a:p>
            <a:r>
              <a:rPr lang="en-US" sz="1000" b="1" dirty="0">
                <a:latin typeface="Arial" pitchFamily="34" charset="0"/>
                <a:cs typeface="Arial" pitchFamily="34" charset="0"/>
              </a:rPr>
              <a:t>Other Loss</a:t>
            </a:r>
          </a:p>
        </p:txBody>
      </p:sp>
      <p:sp>
        <p:nvSpPr>
          <p:cNvPr id="28" name="Rectangle 27"/>
          <p:cNvSpPr/>
          <p:nvPr/>
        </p:nvSpPr>
        <p:spPr>
          <a:xfrm>
            <a:off x="195250" y="1068490"/>
            <a:ext cx="4268738" cy="7471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5888" indent="-115888">
              <a:buClr>
                <a:schemeClr val="bg2"/>
              </a:buClr>
            </a:pPr>
            <a:r>
              <a:rPr lang="en-US" sz="1400" b="1" dirty="0">
                <a:solidFill>
                  <a:schemeClr val="bg1"/>
                </a:solidFill>
                <a:latin typeface="Arial" pitchFamily="34" charset="0"/>
                <a:cs typeface="Arial" pitchFamily="34" charset="0"/>
              </a:rPr>
              <a:t>Business Name or Description:</a:t>
            </a:r>
          </a:p>
          <a:p>
            <a:pPr marL="115888" indent="-115888">
              <a:buClr>
                <a:schemeClr val="bg2"/>
              </a:buClr>
            </a:pPr>
            <a:r>
              <a:rPr lang="en-US" sz="1400" dirty="0">
                <a:solidFill>
                  <a:schemeClr val="bg1"/>
                </a:solidFill>
                <a:latin typeface="Arial" pitchFamily="34" charset="0"/>
                <a:cs typeface="Arial" pitchFamily="34" charset="0"/>
              </a:rPr>
              <a:t>Leading automobile company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Do</a:t>
            </a:r>
            <a:r>
              <a:rPr lang="en-US" dirty="0"/>
              <a:t> [Analysis and Action Taken]</a:t>
            </a:r>
          </a:p>
        </p:txBody>
      </p:sp>
      <p:sp>
        <p:nvSpPr>
          <p:cNvPr id="10" name="Text Placeholder 9"/>
          <p:cNvSpPr>
            <a:spLocks noGrp="1"/>
          </p:cNvSpPr>
          <p:nvPr>
            <p:ph type="body" sz="quarter" idx="13"/>
          </p:nvPr>
        </p:nvSpPr>
        <p:spPr/>
        <p:txBody>
          <a:bodyPr/>
          <a:lstStyle/>
          <a:p>
            <a:endParaRPr lang="en-US"/>
          </a:p>
        </p:txBody>
      </p:sp>
      <p:grpSp>
        <p:nvGrpSpPr>
          <p:cNvPr id="29" name="Group 28"/>
          <p:cNvGrpSpPr/>
          <p:nvPr/>
        </p:nvGrpSpPr>
        <p:grpSpPr>
          <a:xfrm>
            <a:off x="195249" y="1095586"/>
            <a:ext cx="8733233" cy="936104"/>
            <a:chOff x="195250" y="1095586"/>
            <a:chExt cx="8069424" cy="936104"/>
          </a:xfrm>
        </p:grpSpPr>
        <p:sp>
          <p:nvSpPr>
            <p:cNvPr id="27" name="Rectangle 26"/>
            <p:cNvSpPr/>
            <p:nvPr/>
          </p:nvSpPr>
          <p:spPr>
            <a:xfrm>
              <a:off x="195250" y="1095586"/>
              <a:ext cx="2380709" cy="936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5888" indent="-115888">
                <a:buClr>
                  <a:schemeClr val="bg2"/>
                </a:buClr>
              </a:pPr>
              <a:r>
                <a:rPr lang="en-US" sz="1400" b="1" dirty="0">
                  <a:solidFill>
                    <a:schemeClr val="tx1"/>
                  </a:solidFill>
                  <a:latin typeface="Arial" pitchFamily="34" charset="0"/>
                  <a:cs typeface="Arial" pitchFamily="34" charset="0"/>
                </a:rPr>
                <a:t>Title:</a:t>
              </a:r>
            </a:p>
            <a:p>
              <a:pPr>
                <a:buClr>
                  <a:schemeClr val="bg2"/>
                </a:buClr>
              </a:pPr>
              <a:r>
                <a:rPr lang="en-US" sz="1400" dirty="0">
                  <a:solidFill>
                    <a:schemeClr val="tx1"/>
                  </a:solidFill>
                  <a:latin typeface="Arial" pitchFamily="34" charset="0"/>
                  <a:cs typeface="Arial" pitchFamily="34" charset="0"/>
                </a:rPr>
                <a:t>Reduction in fresh water consumption </a:t>
              </a:r>
            </a:p>
          </p:txBody>
        </p:sp>
        <p:sp>
          <p:nvSpPr>
            <p:cNvPr id="28" name="Rectangle 27"/>
            <p:cNvSpPr/>
            <p:nvPr/>
          </p:nvSpPr>
          <p:spPr>
            <a:xfrm>
              <a:off x="2675761" y="1095586"/>
              <a:ext cx="5588913" cy="936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5888" indent="-115888">
                <a:buClr>
                  <a:schemeClr val="bg2"/>
                </a:buClr>
              </a:pPr>
              <a:r>
                <a:rPr lang="en-US" sz="1400" b="1" dirty="0">
                  <a:solidFill>
                    <a:schemeClr val="tx1"/>
                  </a:solidFill>
                  <a:latin typeface="Arial" pitchFamily="34" charset="0"/>
                  <a:cs typeface="Arial" pitchFamily="34" charset="0"/>
                </a:rPr>
                <a:t>Problem Statement:</a:t>
              </a:r>
            </a:p>
            <a:p>
              <a:pPr>
                <a:buClr>
                  <a:schemeClr val="bg2"/>
                </a:buClr>
              </a:pPr>
              <a:r>
                <a:rPr lang="en-US" sz="1400" dirty="0">
                  <a:solidFill>
                    <a:schemeClr val="tx1"/>
                  </a:solidFill>
                  <a:latin typeface="Arial" pitchFamily="34" charset="0"/>
                  <a:cs typeface="Arial" pitchFamily="34" charset="0"/>
                </a:rPr>
                <a:t>Reduction in fresh water consumption with usage of recycled water so that new plant can be sustained with present water intake without any additional fresh water requirement which is limited and scarce.</a:t>
              </a:r>
            </a:p>
          </p:txBody>
        </p:sp>
      </p:grpSp>
      <p:pic>
        <p:nvPicPr>
          <p:cNvPr id="7" name="Content Placeholder 6">
            <a:extLst>
              <a:ext uri="{FF2B5EF4-FFF2-40B4-BE49-F238E27FC236}">
                <a16:creationId xmlns:a16="http://schemas.microsoft.com/office/drawing/2014/main" id="{16E92E78-CBAA-4A14-B7B4-EA8322C46F5F}"/>
              </a:ext>
            </a:extLst>
          </p:cNvPr>
          <p:cNvPicPr>
            <a:picLocks noGrp="1" noChangeAspect="1"/>
          </p:cNvPicPr>
          <p:nvPr>
            <p:ph idx="1"/>
          </p:nvPr>
        </p:nvPicPr>
        <p:blipFill rotWithShape="1">
          <a:blip r:embed="rId2"/>
          <a:srcRect l="2672" t="13256" b="15569"/>
          <a:stretch/>
        </p:blipFill>
        <p:spPr>
          <a:xfrm>
            <a:off x="195250" y="2066001"/>
            <a:ext cx="8841245" cy="291801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Check</a:t>
            </a:r>
            <a:r>
              <a:rPr lang="en-US" dirty="0"/>
              <a:t> [Results &amp; Key </a:t>
            </a:r>
            <a:r>
              <a:rPr lang="en-US" dirty="0" err="1"/>
              <a:t>Learnings</a:t>
            </a:r>
            <a:r>
              <a:rPr lang="en-US" dirty="0"/>
              <a:t>]</a:t>
            </a:r>
          </a:p>
        </p:txBody>
      </p:sp>
      <p:graphicFrame>
        <p:nvGraphicFramePr>
          <p:cNvPr id="4" name="Chart 3"/>
          <p:cNvGraphicFramePr/>
          <p:nvPr>
            <p:extLst>
              <p:ext uri="{D42A27DB-BD31-4B8C-83A1-F6EECF244321}">
                <p14:modId xmlns:p14="http://schemas.microsoft.com/office/powerpoint/2010/main" val="2572793858"/>
              </p:ext>
            </p:extLst>
          </p:nvPr>
        </p:nvGraphicFramePr>
        <p:xfrm>
          <a:off x="107504" y="1002356"/>
          <a:ext cx="4356484" cy="22332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2927768112"/>
              </p:ext>
            </p:extLst>
          </p:nvPr>
        </p:nvGraphicFramePr>
        <p:xfrm>
          <a:off x="287524" y="3096433"/>
          <a:ext cx="4284475" cy="1788709"/>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4788024" y="735546"/>
            <a:ext cx="182880" cy="1188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5888" indent="-115888" algn="ctr">
              <a:buClr>
                <a:schemeClr val="bg2"/>
              </a:buClr>
              <a:buFont typeface="Arial" pitchFamily="34" charset="0"/>
              <a:buChar char="•"/>
            </a:pPr>
            <a:endParaRPr lang="en-US" sz="1400" dirty="0">
              <a:solidFill>
                <a:schemeClr val="tx1"/>
              </a:solidFill>
              <a:latin typeface="Arial" pitchFamily="34" charset="0"/>
              <a:cs typeface="Arial" pitchFamily="34" charset="0"/>
            </a:endParaRPr>
          </a:p>
        </p:txBody>
      </p:sp>
      <p:sp>
        <p:nvSpPr>
          <p:cNvPr id="8" name="Rectangle 7"/>
          <p:cNvSpPr/>
          <p:nvPr/>
        </p:nvSpPr>
        <p:spPr>
          <a:xfrm>
            <a:off x="6289488" y="722416"/>
            <a:ext cx="182880" cy="11887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5888" indent="-115888" algn="ctr">
              <a:buClr>
                <a:schemeClr val="bg2"/>
              </a:buClr>
              <a:buFont typeface="Arial" pitchFamily="34" charset="0"/>
              <a:buChar char="•"/>
            </a:pPr>
            <a:endParaRPr lang="en-US" sz="1400" dirty="0">
              <a:solidFill>
                <a:schemeClr val="tx1"/>
              </a:solidFill>
              <a:latin typeface="Arial" pitchFamily="34" charset="0"/>
              <a:cs typeface="Arial" pitchFamily="34" charset="0"/>
            </a:endParaRPr>
          </a:p>
        </p:txBody>
      </p:sp>
      <p:sp>
        <p:nvSpPr>
          <p:cNvPr id="9" name="TextBox 8"/>
          <p:cNvSpPr txBox="1"/>
          <p:nvPr/>
        </p:nvSpPr>
        <p:spPr>
          <a:xfrm>
            <a:off x="5004048" y="717006"/>
            <a:ext cx="716543" cy="153888"/>
          </a:xfrm>
          <a:prstGeom prst="rect">
            <a:avLst/>
          </a:prstGeom>
          <a:noFill/>
          <a:ln w="19050">
            <a:noFill/>
          </a:ln>
        </p:spPr>
        <p:txBody>
          <a:bodyPr wrap="none" lIns="0" tIns="0" rIns="0" bIns="0" rtlCol="0">
            <a:spAutoFit/>
          </a:bodyPr>
          <a:lstStyle/>
          <a:p>
            <a:r>
              <a:rPr lang="en-US" sz="1000" b="1" dirty="0">
                <a:latin typeface="Arial" pitchFamily="34" charset="0"/>
                <a:cs typeface="Arial" pitchFamily="34" charset="0"/>
              </a:rPr>
              <a:t>Fresh water</a:t>
            </a:r>
          </a:p>
        </p:txBody>
      </p:sp>
      <p:sp>
        <p:nvSpPr>
          <p:cNvPr id="10" name="TextBox 9"/>
          <p:cNvSpPr txBox="1"/>
          <p:nvPr/>
        </p:nvSpPr>
        <p:spPr>
          <a:xfrm>
            <a:off x="6502706" y="703876"/>
            <a:ext cx="512961" cy="153888"/>
          </a:xfrm>
          <a:prstGeom prst="rect">
            <a:avLst/>
          </a:prstGeom>
          <a:noFill/>
          <a:ln w="19050">
            <a:noFill/>
          </a:ln>
        </p:spPr>
        <p:txBody>
          <a:bodyPr wrap="none" lIns="0" tIns="0" rIns="0" bIns="0" rtlCol="0">
            <a:spAutoFit/>
          </a:bodyPr>
          <a:lstStyle/>
          <a:p>
            <a:r>
              <a:rPr lang="en-US" sz="1000" b="1" dirty="0">
                <a:latin typeface="Arial" pitchFamily="34" charset="0"/>
                <a:cs typeface="Arial" pitchFamily="34" charset="0"/>
              </a:rPr>
              <a:t>Effluent </a:t>
            </a:r>
          </a:p>
        </p:txBody>
      </p:sp>
      <p:sp>
        <p:nvSpPr>
          <p:cNvPr id="11" name="Rectangle 10"/>
          <p:cNvSpPr/>
          <p:nvPr/>
        </p:nvSpPr>
        <p:spPr>
          <a:xfrm>
            <a:off x="6289488" y="887818"/>
            <a:ext cx="182880" cy="1188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5888" indent="-115888" algn="ctr">
              <a:buClr>
                <a:schemeClr val="bg2"/>
              </a:buClr>
              <a:buFont typeface="Arial" pitchFamily="34" charset="0"/>
              <a:buChar char="•"/>
            </a:pPr>
            <a:endParaRPr lang="en-US" sz="1400" dirty="0">
              <a:solidFill>
                <a:schemeClr val="tx1"/>
              </a:solidFill>
              <a:latin typeface="Arial" pitchFamily="34" charset="0"/>
              <a:cs typeface="Arial" pitchFamily="34" charset="0"/>
            </a:endParaRPr>
          </a:p>
        </p:txBody>
      </p:sp>
      <p:sp>
        <p:nvSpPr>
          <p:cNvPr id="12" name="TextBox 11"/>
          <p:cNvSpPr txBox="1"/>
          <p:nvPr/>
        </p:nvSpPr>
        <p:spPr>
          <a:xfrm>
            <a:off x="6502706" y="869278"/>
            <a:ext cx="509755" cy="153888"/>
          </a:xfrm>
          <a:prstGeom prst="rect">
            <a:avLst/>
          </a:prstGeom>
          <a:noFill/>
          <a:ln w="19050">
            <a:noFill/>
          </a:ln>
        </p:spPr>
        <p:txBody>
          <a:bodyPr wrap="none" lIns="0" tIns="0" rIns="0" bIns="0" rtlCol="0">
            <a:spAutoFit/>
          </a:bodyPr>
          <a:lstStyle/>
          <a:p>
            <a:r>
              <a:rPr lang="en-US" sz="1000" b="1" dirty="0">
                <a:latin typeface="Arial" pitchFamily="34" charset="0"/>
                <a:cs typeface="Arial" pitchFamily="34" charset="0"/>
              </a:rPr>
              <a:t>Sewage </a:t>
            </a:r>
          </a:p>
        </p:txBody>
      </p:sp>
      <p:sp>
        <p:nvSpPr>
          <p:cNvPr id="13" name="Rectangle 12"/>
          <p:cNvSpPr/>
          <p:nvPr/>
        </p:nvSpPr>
        <p:spPr>
          <a:xfrm>
            <a:off x="8122495" y="730526"/>
            <a:ext cx="182880" cy="1188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5888" indent="-115888" algn="ctr">
              <a:buClr>
                <a:schemeClr val="bg2"/>
              </a:buClr>
              <a:buFont typeface="Arial" pitchFamily="34" charset="0"/>
              <a:buChar char="•"/>
            </a:pPr>
            <a:endParaRPr lang="en-US" sz="1400" dirty="0">
              <a:solidFill>
                <a:schemeClr val="tx1"/>
              </a:solidFill>
              <a:latin typeface="Arial" pitchFamily="34" charset="0"/>
              <a:cs typeface="Arial" pitchFamily="34" charset="0"/>
            </a:endParaRPr>
          </a:p>
        </p:txBody>
      </p:sp>
      <p:sp>
        <p:nvSpPr>
          <p:cNvPr id="14" name="TextBox 13"/>
          <p:cNvSpPr txBox="1"/>
          <p:nvPr/>
        </p:nvSpPr>
        <p:spPr>
          <a:xfrm>
            <a:off x="8349248" y="699542"/>
            <a:ext cx="828753" cy="153888"/>
          </a:xfrm>
          <a:prstGeom prst="rect">
            <a:avLst/>
          </a:prstGeom>
          <a:noFill/>
          <a:ln w="19050">
            <a:noFill/>
          </a:ln>
        </p:spPr>
        <p:txBody>
          <a:bodyPr wrap="none" lIns="0" tIns="0" rIns="0" bIns="0" rtlCol="0">
            <a:spAutoFit/>
          </a:bodyPr>
          <a:lstStyle/>
          <a:p>
            <a:r>
              <a:rPr lang="en-US" sz="1000" b="1" dirty="0">
                <a:latin typeface="Arial" pitchFamily="34" charset="0"/>
                <a:cs typeface="Arial" pitchFamily="34" charset="0"/>
              </a:rPr>
              <a:t>Process Loss</a:t>
            </a:r>
          </a:p>
        </p:txBody>
      </p:sp>
      <p:sp>
        <p:nvSpPr>
          <p:cNvPr id="15" name="Rectangle 14"/>
          <p:cNvSpPr/>
          <p:nvPr/>
        </p:nvSpPr>
        <p:spPr>
          <a:xfrm>
            <a:off x="8136030" y="883484"/>
            <a:ext cx="182880" cy="1188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5888" indent="-115888" algn="ctr">
              <a:buClr>
                <a:schemeClr val="bg2"/>
              </a:buClr>
              <a:buFont typeface="Arial" pitchFamily="34" charset="0"/>
              <a:buChar char="•"/>
            </a:pPr>
            <a:endParaRPr lang="en-US" sz="1400" dirty="0">
              <a:solidFill>
                <a:schemeClr val="tx1"/>
              </a:solidFill>
              <a:latin typeface="Arial" pitchFamily="34" charset="0"/>
              <a:cs typeface="Arial" pitchFamily="34" charset="0"/>
            </a:endParaRPr>
          </a:p>
        </p:txBody>
      </p:sp>
      <p:sp>
        <p:nvSpPr>
          <p:cNvPr id="16" name="TextBox 15"/>
          <p:cNvSpPr txBox="1"/>
          <p:nvPr/>
        </p:nvSpPr>
        <p:spPr>
          <a:xfrm>
            <a:off x="8349248" y="864944"/>
            <a:ext cx="674865" cy="153888"/>
          </a:xfrm>
          <a:prstGeom prst="rect">
            <a:avLst/>
          </a:prstGeom>
          <a:noFill/>
          <a:ln w="19050">
            <a:noFill/>
          </a:ln>
        </p:spPr>
        <p:txBody>
          <a:bodyPr wrap="none" lIns="0" tIns="0" rIns="0" bIns="0" rtlCol="0">
            <a:spAutoFit/>
          </a:bodyPr>
          <a:lstStyle/>
          <a:p>
            <a:r>
              <a:rPr lang="en-US" sz="1000" b="1" dirty="0">
                <a:latin typeface="Arial" pitchFamily="34" charset="0"/>
                <a:cs typeface="Arial" pitchFamily="34" charset="0"/>
              </a:rPr>
              <a:t>Other Loss</a:t>
            </a:r>
          </a:p>
        </p:txBody>
      </p:sp>
      <p:grpSp>
        <p:nvGrpSpPr>
          <p:cNvPr id="19" name="Group 18"/>
          <p:cNvGrpSpPr/>
          <p:nvPr/>
        </p:nvGrpSpPr>
        <p:grpSpPr>
          <a:xfrm>
            <a:off x="4680012" y="1203598"/>
            <a:ext cx="4279981" cy="3708412"/>
            <a:chOff x="4680012" y="1203598"/>
            <a:chExt cx="4279981" cy="3456384"/>
          </a:xfrm>
          <a:solidFill>
            <a:schemeClr val="accent1">
              <a:lumMod val="20000"/>
              <a:lumOff val="80000"/>
            </a:schemeClr>
          </a:solidFill>
        </p:grpSpPr>
        <p:sp>
          <p:nvSpPr>
            <p:cNvPr id="17" name="Rectangle 16"/>
            <p:cNvSpPr/>
            <p:nvPr/>
          </p:nvSpPr>
          <p:spPr>
            <a:xfrm>
              <a:off x="4691255" y="1203598"/>
              <a:ext cx="4268738" cy="16921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5888" indent="-115888">
                <a:buClr>
                  <a:schemeClr val="bg2"/>
                </a:buClr>
              </a:pPr>
              <a:r>
                <a:rPr lang="en-US" sz="1400" b="1" dirty="0">
                  <a:solidFill>
                    <a:schemeClr val="tx1"/>
                  </a:solidFill>
                  <a:latin typeface="Arial" pitchFamily="34" charset="0"/>
                  <a:cs typeface="Arial" pitchFamily="34" charset="0"/>
                </a:rPr>
                <a:t>Results:</a:t>
              </a:r>
            </a:p>
            <a:p>
              <a:pPr marL="114300" indent="-114300">
                <a:buClr>
                  <a:schemeClr val="bg2"/>
                </a:buClr>
                <a:buFont typeface="Arial" pitchFamily="34" charset="0"/>
                <a:buChar char="•"/>
              </a:pPr>
              <a:r>
                <a:rPr lang="en-US" sz="1400" dirty="0">
                  <a:solidFill>
                    <a:schemeClr val="tx1"/>
                  </a:solidFill>
                  <a:latin typeface="Arial" pitchFamily="34" charset="0"/>
                  <a:cs typeface="Arial" pitchFamily="34" charset="0"/>
                </a:rPr>
                <a:t>Fresh water requirement came down to 40 % paving way for new plant expansion without additional fresh water requirement which is scarce</a:t>
              </a:r>
            </a:p>
            <a:p>
              <a:pPr marL="114300" indent="-114300">
                <a:buClr>
                  <a:schemeClr val="bg2"/>
                </a:buClr>
                <a:buFont typeface="Arial" pitchFamily="34" charset="0"/>
                <a:buChar char="•"/>
              </a:pPr>
              <a:r>
                <a:rPr lang="en-US" sz="1400" dirty="0">
                  <a:solidFill>
                    <a:schemeClr val="tx1"/>
                  </a:solidFill>
                  <a:latin typeface="Arial" pitchFamily="34" charset="0"/>
                  <a:cs typeface="Arial" pitchFamily="34" charset="0"/>
                </a:rPr>
                <a:t>Effluent And Sewage water reuse increased  up to 50 % especially in non production areas, toilets</a:t>
              </a:r>
            </a:p>
            <a:p>
              <a:pPr marL="114300" indent="-114300">
                <a:buClr>
                  <a:schemeClr val="bg2"/>
                </a:buClr>
                <a:buFont typeface="Arial" pitchFamily="34" charset="0"/>
                <a:buChar char="•"/>
              </a:pPr>
              <a:r>
                <a:rPr lang="en-US" sz="1400" dirty="0">
                  <a:solidFill>
                    <a:schemeClr val="tx1"/>
                  </a:solidFill>
                  <a:latin typeface="Arial" pitchFamily="34" charset="0"/>
                  <a:cs typeface="Arial" pitchFamily="34" charset="0"/>
                </a:rPr>
                <a:t>.Tangible losses reduced considerably by continuous monitoring through metering devices</a:t>
              </a:r>
            </a:p>
          </p:txBody>
        </p:sp>
        <p:sp>
          <p:nvSpPr>
            <p:cNvPr id="18" name="Rectangle 17"/>
            <p:cNvSpPr/>
            <p:nvPr/>
          </p:nvSpPr>
          <p:spPr>
            <a:xfrm>
              <a:off x="4680012" y="2967794"/>
              <a:ext cx="4268738" cy="16921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5888" indent="-115888">
                <a:buClr>
                  <a:schemeClr val="bg2"/>
                </a:buClr>
              </a:pPr>
              <a:r>
                <a:rPr lang="en-US" sz="1400" b="1" dirty="0">
                  <a:solidFill>
                    <a:schemeClr val="tx1"/>
                  </a:solidFill>
                  <a:latin typeface="Arial" pitchFamily="34" charset="0"/>
                  <a:cs typeface="Arial" pitchFamily="34" charset="0"/>
                </a:rPr>
                <a:t>Key </a:t>
              </a:r>
              <a:r>
                <a:rPr lang="en-US" sz="1400" b="1" dirty="0" err="1">
                  <a:solidFill>
                    <a:schemeClr val="tx1"/>
                  </a:solidFill>
                  <a:latin typeface="Arial" pitchFamily="34" charset="0"/>
                  <a:cs typeface="Arial" pitchFamily="34" charset="0"/>
                </a:rPr>
                <a:t>Learnings</a:t>
              </a:r>
              <a:r>
                <a:rPr lang="en-US" sz="1400" b="1" dirty="0">
                  <a:solidFill>
                    <a:schemeClr val="tx1"/>
                  </a:solidFill>
                  <a:latin typeface="Arial" pitchFamily="34" charset="0"/>
                  <a:cs typeface="Arial" pitchFamily="34" charset="0"/>
                </a:rPr>
                <a:t>:</a:t>
              </a:r>
            </a:p>
            <a:p>
              <a:pPr marL="115888" indent="-115888">
                <a:buClr>
                  <a:schemeClr val="bg2"/>
                </a:buClr>
                <a:buFont typeface="Arial" pitchFamily="34" charset="0"/>
                <a:buChar char="•"/>
              </a:pPr>
              <a:r>
                <a:rPr lang="en-US" sz="1400" dirty="0">
                  <a:solidFill>
                    <a:schemeClr val="tx1"/>
                  </a:solidFill>
                  <a:latin typeface="Arial" pitchFamily="34" charset="0"/>
                  <a:cs typeface="Arial" pitchFamily="34" charset="0"/>
                </a:rPr>
                <a:t>Lot of areas where fresh water can be replaced with treated effluent water like floor cleaning, gardening, toilet flushing , air washers etc.</a:t>
              </a:r>
            </a:p>
            <a:p>
              <a:pPr marL="115888" indent="-115888">
                <a:buClr>
                  <a:schemeClr val="bg2"/>
                </a:buClr>
                <a:buFont typeface="Arial" pitchFamily="34" charset="0"/>
                <a:buChar char="•"/>
              </a:pPr>
              <a:r>
                <a:rPr lang="en-US" sz="1400" dirty="0">
                  <a:solidFill>
                    <a:schemeClr val="tx1"/>
                  </a:solidFill>
                  <a:latin typeface="Arial" pitchFamily="34" charset="0"/>
                  <a:cs typeface="Arial" pitchFamily="34" charset="0"/>
                </a:rPr>
                <a:t>Sewage water after treatment can be extensively used for gardening for healthy growth of plants.</a:t>
              </a:r>
            </a:p>
            <a:p>
              <a:pPr marL="115888" indent="-115888">
                <a:buClr>
                  <a:schemeClr val="bg2"/>
                </a:buClr>
                <a:buFont typeface="Arial" pitchFamily="34" charset="0"/>
                <a:buChar char="•"/>
              </a:pPr>
              <a:r>
                <a:rPr lang="en-US" sz="1400" dirty="0">
                  <a:solidFill>
                    <a:schemeClr val="tx1"/>
                  </a:solidFill>
                  <a:latin typeface="Arial" pitchFamily="34" charset="0"/>
                  <a:cs typeface="Arial" pitchFamily="34" charset="0"/>
                </a:rPr>
                <a:t>Treated water can be further purified through RO and ultra filtration to maximize the reuse.</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Act</a:t>
            </a:r>
            <a:r>
              <a:rPr lang="en-US" dirty="0"/>
              <a:t> [Further Action Taken]</a:t>
            </a:r>
          </a:p>
        </p:txBody>
      </p:sp>
      <p:sp>
        <p:nvSpPr>
          <p:cNvPr id="3" name="TextBox 2"/>
          <p:cNvSpPr txBox="1"/>
          <p:nvPr/>
        </p:nvSpPr>
        <p:spPr>
          <a:xfrm>
            <a:off x="195250" y="1455626"/>
            <a:ext cx="5348858" cy="215444"/>
          </a:xfrm>
          <a:prstGeom prst="rect">
            <a:avLst/>
          </a:prstGeom>
          <a:solidFill>
            <a:schemeClr val="bg1"/>
          </a:solidFill>
          <a:ln w="19050">
            <a:noFill/>
          </a:ln>
        </p:spPr>
        <p:txBody>
          <a:bodyPr wrap="square" lIns="0" tIns="0" rIns="0" bIns="0" rtlCol="0">
            <a:spAutoFit/>
          </a:bodyPr>
          <a:lstStyle/>
          <a:p>
            <a:endParaRPr lang="en-US" sz="1400" dirty="0">
              <a:latin typeface="Arial" pitchFamily="34" charset="0"/>
              <a:cs typeface="Arial" pitchFamily="34" charset="0"/>
            </a:endParaRPr>
          </a:p>
        </p:txBody>
      </p:sp>
      <p:sp>
        <p:nvSpPr>
          <p:cNvPr id="4" name="TextBox 3"/>
          <p:cNvSpPr txBox="1"/>
          <p:nvPr/>
        </p:nvSpPr>
        <p:spPr>
          <a:xfrm>
            <a:off x="195250" y="1455626"/>
            <a:ext cx="8625222" cy="3693319"/>
          </a:xfrm>
          <a:prstGeom prst="rect">
            <a:avLst/>
          </a:prstGeom>
          <a:noFill/>
          <a:ln w="19050">
            <a:noFill/>
          </a:ln>
        </p:spPr>
        <p:txBody>
          <a:bodyPr wrap="square" lIns="0" tIns="0" rIns="0" bIns="0" rtlCol="0">
            <a:spAutoFit/>
          </a:bodyPr>
          <a:lstStyle/>
          <a:p>
            <a:pPr marL="114300" indent="-114300">
              <a:buFont typeface="Arial" pitchFamily="34" charset="0"/>
              <a:buChar char="•"/>
            </a:pPr>
            <a:r>
              <a:rPr lang="en-US" sz="1600" dirty="0">
                <a:latin typeface="Arial" pitchFamily="34" charset="0"/>
                <a:cs typeface="Arial" pitchFamily="34" charset="0"/>
              </a:rPr>
              <a:t>In the initial improvement cycle, focused on more non production areas where fresh water can be replaced by recycled water through awareness and communication.</a:t>
            </a:r>
          </a:p>
          <a:p>
            <a:pPr marL="114300" indent="-114300">
              <a:buFont typeface="Arial" pitchFamily="34" charset="0"/>
              <a:buChar char="•"/>
            </a:pPr>
            <a:r>
              <a:rPr lang="en-US" sz="1600" dirty="0">
                <a:latin typeface="Arial" pitchFamily="34" charset="0"/>
                <a:cs typeface="Arial" pitchFamily="34" charset="0"/>
              </a:rPr>
              <a:t>A separate pressure pipe ring can be made for easy access to reused water as it is seen that people use fresh water in absence of immediate other option within reach.</a:t>
            </a:r>
          </a:p>
          <a:p>
            <a:pPr marL="114300" indent="-114300">
              <a:buFont typeface="Arial" pitchFamily="34" charset="0"/>
              <a:buChar char="•"/>
            </a:pPr>
            <a:r>
              <a:rPr lang="en-US" sz="1600" dirty="0">
                <a:latin typeface="Arial" pitchFamily="34" charset="0"/>
                <a:cs typeface="Arial" pitchFamily="34" charset="0"/>
              </a:rPr>
              <a:t>Use of  nozzles and push type wash basin taps to ensue there is no excess water usage.</a:t>
            </a:r>
          </a:p>
          <a:p>
            <a:pPr marL="114300" indent="-114300">
              <a:buFont typeface="Arial" pitchFamily="34" charset="0"/>
              <a:buChar char="•"/>
            </a:pPr>
            <a:r>
              <a:rPr lang="en-US" sz="1600" dirty="0">
                <a:latin typeface="Arial" pitchFamily="34" charset="0"/>
                <a:cs typeface="Arial" pitchFamily="34" charset="0"/>
              </a:rPr>
              <a:t>Actual measurement of water through meters to arrive at “ Total water management” to identify the gaps and process requirement.</a:t>
            </a:r>
          </a:p>
          <a:p>
            <a:pPr marL="114300" indent="-114300">
              <a:buFont typeface="Arial" pitchFamily="34" charset="0"/>
              <a:buChar char="•"/>
            </a:pPr>
            <a:r>
              <a:rPr lang="en-US" sz="1600" dirty="0">
                <a:latin typeface="Arial" pitchFamily="34" charset="0"/>
                <a:cs typeface="Arial" pitchFamily="34" charset="0"/>
              </a:rPr>
              <a:t>Measurement at waste/ drain outlet to understand the losses.</a:t>
            </a:r>
          </a:p>
          <a:p>
            <a:pPr marL="114300" indent="-114300">
              <a:buFont typeface="Arial" pitchFamily="34" charset="0"/>
              <a:buChar char="•"/>
            </a:pPr>
            <a:r>
              <a:rPr lang="en-US" sz="1600" dirty="0">
                <a:latin typeface="Arial" pitchFamily="34" charset="0"/>
                <a:cs typeface="Arial" pitchFamily="34" charset="0"/>
              </a:rPr>
              <a:t>Storage and use of rain water for non production for further reduction in fresh water.</a:t>
            </a:r>
          </a:p>
          <a:p>
            <a:pPr marL="114300" indent="-114300">
              <a:buFont typeface="Arial" pitchFamily="34" charset="0"/>
              <a:buChar char="•"/>
            </a:pPr>
            <a:r>
              <a:rPr lang="en-US" sz="1600" dirty="0">
                <a:latin typeface="Arial" pitchFamily="34" charset="0"/>
                <a:cs typeface="Arial" pitchFamily="34" charset="0"/>
              </a:rPr>
              <a:t>Use of smaller pipe sizes with nozzles for manual floor cleaning.</a:t>
            </a:r>
          </a:p>
          <a:p>
            <a:pPr marL="114300" indent="-114300">
              <a:buFont typeface="Arial" pitchFamily="34" charset="0"/>
              <a:buChar char="•"/>
            </a:pPr>
            <a:r>
              <a:rPr lang="en-US" sz="1600" dirty="0">
                <a:latin typeface="Arial" pitchFamily="34" charset="0"/>
                <a:cs typeface="Arial" pitchFamily="34" charset="0"/>
              </a:rPr>
              <a:t>TDS balance and management at different water usage points.</a:t>
            </a:r>
          </a:p>
          <a:p>
            <a:pPr marL="114300" indent="-114300">
              <a:buFont typeface="Arial" pitchFamily="34" charset="0"/>
              <a:buChar char="•"/>
            </a:pPr>
            <a:r>
              <a:rPr lang="en-US" sz="1600" dirty="0">
                <a:latin typeface="Arial" pitchFamily="34" charset="0"/>
                <a:cs typeface="Arial" pitchFamily="34" charset="0"/>
              </a:rPr>
              <a:t>Installation of Membrane filtration to upgrade the recycled water quality for maximum usage resulting in fresh water intake reduction.</a:t>
            </a:r>
          </a:p>
          <a:p>
            <a:pPr marL="114300" indent="-114300">
              <a:buFont typeface="Arial" pitchFamily="34" charset="0"/>
              <a:buChar char="•"/>
            </a:pPr>
            <a:endParaRPr lang="en-US" sz="1600" dirty="0">
              <a:latin typeface="Arial" pitchFamily="34" charset="0"/>
              <a:cs typeface="Arial" pitchFamily="34" charset="0"/>
            </a:endParaRPr>
          </a:p>
          <a:p>
            <a:endParaRPr lang="en-US" sz="1600" dirty="0">
              <a:latin typeface="Arial" pitchFamily="34" charset="0"/>
              <a:cs typeface="Arial"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69&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m/%#d/%Y&lt;/m_strFormatTime&gt;&lt;/m_precDefaultDate&gt;&lt;m_precDefaultYear&gt;&lt;m_bNumberIsYear val=&quot;0&quot;/&gt;&lt;m_strFormatTime&gt;%Y&lt;/m_strFormatTime&gt;&lt;/m_precDefaultYear&gt;&lt;m_precDefaultQuarter&gt;&lt;m_bNumberIsYear val=&quot;0&quot;/&gt;&lt;m_strFormatTime&gt;Q%5&lt;/m_strFormatTime&gt;&lt;/m_precDefaultQuarter&gt;&lt;m_precDefaultMonth&gt;&lt;m_bNumberIsYear val=&quot;0&quot;/&gt;&lt;m_strFormatTime&gt;%1&lt;/m_strFormatTime&gt;&lt;/m_precDefaultMonth&gt;&lt;m_precDefaultWeek&gt;&lt;m_bNumberIsYear val=&quot;0&quot;/&gt;&lt;m_strFormatTime&gt;%d.&lt;/m_strFormatTime&gt;&lt;/m_precDefaultWeek&gt;&lt;m_precDefaultDay&gt;&lt;m_bNumberIsYear val=&quot;0&quot;/&gt;&lt;m_strFormatTime&gt;%#d&lt;/m_strFormatTime&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Manuficient2">
      <a:dk1>
        <a:srgbClr val="000000"/>
      </a:dk1>
      <a:lt1>
        <a:srgbClr val="FFFFFF"/>
      </a:lt1>
      <a:dk2>
        <a:srgbClr val="9A0000"/>
      </a:dk2>
      <a:lt2>
        <a:srgbClr val="003296"/>
      </a:lt2>
      <a:accent1>
        <a:srgbClr val="325A32"/>
      </a:accent1>
      <a:accent2>
        <a:srgbClr val="EEEEEE"/>
      </a:accent2>
      <a:accent3>
        <a:srgbClr val="A8A8A8"/>
      </a:accent3>
      <a:accent4>
        <a:srgbClr val="3F3F3F"/>
      </a:accent4>
      <a:accent5>
        <a:srgbClr val="FF6600"/>
      </a:accent5>
      <a:accent6>
        <a:srgbClr val="FFD501"/>
      </a:accent6>
      <a:hlink>
        <a:srgbClr val="262626"/>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t"/>
      <a:lstStyle>
        <a:defPPr marL="115888" indent="-115888">
          <a:buClr>
            <a:schemeClr val="bg2"/>
          </a:buClr>
          <a:buFont typeface="Arial" pitchFamily="34" charset="0"/>
          <a:buChar char="•"/>
          <a:defRPr sz="1400" dirty="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bg1"/>
        </a:solidFill>
        <a:ln w="19050">
          <a:noFill/>
        </a:ln>
      </a:spPr>
      <a:bodyPr wrap="square" lIns="0" tIns="0" rIns="0" bIns="0" rtlCol="0">
        <a:spAutoFit/>
      </a:bodyPr>
      <a:lstStyle>
        <a:defPPr>
          <a:defRPr sz="1400"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159717</TotalTime>
  <Words>463</Words>
  <Application>Microsoft Office PowerPoint</Application>
  <PresentationFormat>On-screen Show (16:9)</PresentationFormat>
  <Paragraphs>44</Paragraphs>
  <Slides>5</Slides>
  <Notes>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5</vt:i4>
      </vt:variant>
    </vt:vector>
  </HeadingPairs>
  <TitlesOfParts>
    <vt:vector size="9" baseType="lpstr">
      <vt:lpstr>Arial</vt:lpstr>
      <vt:lpstr>Calibri</vt:lpstr>
      <vt:lpstr>Office Theme</vt:lpstr>
      <vt:lpstr>think-cell Slide</vt:lpstr>
      <vt:lpstr>PowerPoint Presentation</vt:lpstr>
      <vt:lpstr>Plan [Situation Overview]</vt:lpstr>
      <vt:lpstr>Do [Analysis and Action Taken]</vt:lpstr>
      <vt:lpstr>Check [Results &amp; Key Learnings]</vt:lpstr>
      <vt:lpstr>Act [Further Action Taken]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Impruver</dc:subject>
  <dc:creator>CL Williams</dc:creator>
  <cp:lastModifiedBy>Shivaram Prasad</cp:lastModifiedBy>
  <cp:revision>1435</cp:revision>
  <dcterms:created xsi:type="dcterms:W3CDTF">2014-07-16T05:11:57Z</dcterms:created>
  <dcterms:modified xsi:type="dcterms:W3CDTF">2018-11-30T05:43:00Z</dcterms:modified>
</cp:coreProperties>
</file>